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14.jpg" ContentType="image/jpg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76" r:id="rId4"/>
    <p:sldId id="290" r:id="rId5"/>
    <p:sldId id="275" r:id="rId6"/>
    <p:sldId id="286" r:id="rId7"/>
    <p:sldId id="288" r:id="rId8"/>
    <p:sldId id="262" r:id="rId9"/>
    <p:sldId id="263" r:id="rId10"/>
  </p:sldIdLst>
  <p:sldSz cx="9144000" cy="6858000" type="screen4x3"/>
  <p:notesSz cx="9144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12" autoAdjust="0"/>
    <p:restoredTop sz="93447" autoAdjust="0"/>
  </p:normalViewPr>
  <p:slideViewPr>
    <p:cSldViewPr>
      <p:cViewPr varScale="1">
        <p:scale>
          <a:sx n="59" d="100"/>
          <a:sy n="59" d="100"/>
        </p:scale>
        <p:origin x="1284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1C5A0-6DF5-4742-B2AD-E8AE22143754}" type="datetimeFigureOut">
              <a:rPr lang="de-DE" smtClean="0"/>
              <a:t>26.06.2025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52D17-D8D7-4CC1-B268-B932871289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7313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mburg.de/resource/blob/233336/91513dc057dd8500cb45e67a0862d0a2/2022-02-15-bis-handout-verkehrssicherheitbilanz-data.pdf?utm_source=chatgpt.com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olizei.hamburg/verkehr/verkehrssicherheitsbilanz-2023?utm_source=chatgpt.com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mburg.de/resource/blob/233336/91513dc057dd8500cb45e67a0862d0a2/2022-02-15-bis-handout-verkehrssicherheitbilanz-data.pdf?utm_source=chatgpt.com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olizei.hamburg/verkehr/verkehrssicherheitsbilanz-2023?utm_source=chatgpt.com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mburg.de/resource/blob/233336/91513dc057dd8500cb45e67a0862d0a2/2022-02-15-bis-handout-verkehrssicherheitbilanz-data.pdf?utm_source=chatgpt.com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olizei.hamburg/verkehr/verkehrssicherheitsbilanz-2023?utm_source=chatgpt.com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mburg.de/resource/blob/233336/91513dc057dd8500cb45e67a0862d0a2/2022-02-15-bis-handout-verkehrssicherheitbilanz-data.pdf?utm_source=chatgpt.com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olizei.hamburg/verkehr/verkehrssicherheitsbilanz-2023?utm_source=chatgpt.com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Darstellung oder Analyse?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52D17-D8D7-4CC1-B268-B9328712895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5002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/>
              <a:t>Häufigste Unfallursachen (allgemein)</a:t>
            </a:r>
          </a:p>
          <a:p>
            <a:pPr>
              <a:buNone/>
            </a:pPr>
            <a:r>
              <a:rPr lang="de-DE" dirty="0"/>
              <a:t>Ausgewertet nach den in 2021 registrierten </a:t>
            </a:r>
            <a:r>
              <a:rPr lang="de-DE" b="1" dirty="0"/>
              <a:t>Personenschaden-Unfällen</a:t>
            </a:r>
            <a:r>
              <a:rPr lang="de-DE" dirty="0"/>
              <a:t> in Hamburg (neuste Detaildaten bis 2023 bestätigen ähnliche Verteilungen) </a:t>
            </a:r>
            <a:r>
              <a:rPr lang="de-DE" dirty="0">
                <a:hlinkClick r:id="rId3"/>
              </a:rPr>
              <a:t>bild.de+15hamburg.de+15polizei.hamburg+15</a:t>
            </a:r>
            <a:r>
              <a:rPr lang="de-DE" dirty="0"/>
              <a:t>: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Geschwindigkeit &amp; zu geringer Abstand</a:t>
            </a:r>
            <a:r>
              <a:rPr lang="de-DE" dirty="0"/>
              <a:t> (19,7 %)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Vorfahrt- &amp; Rotlichtverstöße</a:t>
            </a:r>
            <a:r>
              <a:rPr lang="de-DE" dirty="0"/>
              <a:t> (13,4 %)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Fehler bei Einfahren, Wenden &amp; Rückwärtsfahren</a:t>
            </a:r>
            <a:r>
              <a:rPr lang="de-DE" dirty="0"/>
              <a:t> (9,8 %) </a:t>
            </a:r>
            <a:r>
              <a:rPr lang="de-DE" dirty="0">
                <a:sym typeface="Wingdings" panose="05000000000000000000" pitchFamily="2" charset="2"/>
              </a:rPr>
              <a:t>hier sind </a:t>
            </a:r>
            <a:r>
              <a:rPr lang="de-DE" dirty="0" err="1">
                <a:sym typeface="Wingdings" panose="05000000000000000000" pitchFamily="2" charset="2"/>
              </a:rPr>
              <a:t>fahrradfahrer</a:t>
            </a:r>
            <a:r>
              <a:rPr lang="de-DE" dirty="0">
                <a:sym typeface="Wingdings" panose="05000000000000000000" pitchFamily="2" charset="2"/>
              </a:rPr>
              <a:t> überdurchschnittlich oft von betroffen</a:t>
            </a:r>
            <a:endParaRPr lang="de-DE" dirty="0"/>
          </a:p>
          <a:p>
            <a:pPr>
              <a:buFont typeface="+mj-lt"/>
              <a:buAutoNum type="arabicPeriod"/>
            </a:pPr>
            <a:r>
              <a:rPr lang="de-DE" b="1" dirty="0"/>
              <a:t>Fehler beim Abbiegen (links / rechts)</a:t>
            </a:r>
            <a:r>
              <a:rPr lang="de-DE" dirty="0"/>
              <a:t> (7,7 % + 6,4 %)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Fehlverhalten gegenüber Fußgängern</a:t>
            </a:r>
            <a:r>
              <a:rPr lang="de-DE" dirty="0"/>
              <a:t> (4 %)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Nebeneinanderfahren, Überholen, falsche Fahrbahnbenutzung</a:t>
            </a:r>
            <a:r>
              <a:rPr lang="de-DE" dirty="0"/>
              <a:t> (jeweils 2–4 %) </a:t>
            </a:r>
          </a:p>
          <a:p>
            <a:pPr>
              <a:buNone/>
            </a:pPr>
            <a:endParaRPr lang="de-DE" dirty="0"/>
          </a:p>
          <a:p>
            <a:pPr>
              <a:buNone/>
            </a:pPr>
            <a:endParaRPr lang="de-DE" dirty="0"/>
          </a:p>
          <a:p>
            <a:pPr>
              <a:buNone/>
            </a:pPr>
            <a:r>
              <a:rPr lang="de-DE" dirty="0"/>
              <a:t>In Hamburg ist laut aktueller </a:t>
            </a:r>
            <a:r>
              <a:rPr lang="de-DE" b="1" dirty="0"/>
              <a:t>Verkehrssicherheitsbilanz der Polizei 2023</a:t>
            </a:r>
            <a:r>
              <a:rPr lang="de-DE" dirty="0"/>
              <a:t> der häufigste </a:t>
            </a:r>
            <a:r>
              <a:rPr lang="de-DE" b="1" dirty="0"/>
              <a:t>Unfalltyp</a:t>
            </a:r>
            <a:r>
              <a:rPr lang="de-DE" dirty="0"/>
              <a:t> der sogenannte </a:t>
            </a:r>
            <a:r>
              <a:rPr lang="de-DE" b="1" dirty="0"/>
              <a:t>Einbiegen/Kreuzen-Unfall</a:t>
            </a:r>
            <a:r>
              <a:rPr lang="de-DE" dirty="0"/>
              <a:t> – also Kollisionen, bei denen ein Fahrzeug in den Verkehr einbiegt oder kreuzt (z. B. beim Abbiegen oder an Kreuzungen) (</a:t>
            </a:r>
            <a:r>
              <a:rPr lang="de-DE" dirty="0">
                <a:hlinkClick r:id="rId4"/>
              </a:rPr>
              <a:t>Verkehrssicherheitsbilanz 2023</a:t>
            </a:r>
            <a:r>
              <a:rPr lang="de-DE" dirty="0"/>
              <a:t>)</a:t>
            </a:r>
          </a:p>
          <a:p>
            <a:pPr>
              <a:buNone/>
            </a:pPr>
            <a:endParaRPr lang="de-DE" dirty="0"/>
          </a:p>
          <a:p>
            <a:pPr>
              <a:buNone/>
            </a:pPr>
            <a:endParaRPr lang="de-DE" dirty="0"/>
          </a:p>
          <a:p>
            <a:pPr>
              <a:buNone/>
            </a:pPr>
            <a:r>
              <a:rPr lang="de-DE" dirty="0"/>
              <a:t>Radfahrer sind in Hamburg überdurchschnittlich häufig beteiligt an: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Abbiege- &amp; Kreuzungsunfällen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Türöffnungen (</a:t>
            </a:r>
            <a:r>
              <a:rPr lang="de-DE" b="1" dirty="0" err="1"/>
              <a:t>Dooring</a:t>
            </a:r>
            <a:r>
              <a:rPr lang="de-DE" b="1" dirty="0"/>
              <a:t>)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Alleinunfällen (Stürze, Infrastrukturprobleme)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Engem Nebeneinanderverkehr/Ausweichmanöver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Falschfahrern (Geisterradeln)</a:t>
            </a:r>
            <a:r>
              <a:rPr lang="de-DE" dirty="0"/>
              <a:t>.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r>
              <a:rPr lang="de-DE" dirty="0"/>
              <a:t>(Häufigste Verkehrsunfälle:</a:t>
            </a:r>
          </a:p>
          <a:p>
            <a:pPr marL="342900" indent="-342900">
              <a:buAutoNum type="arabicPeriod"/>
            </a:pPr>
            <a:r>
              <a:rPr lang="de-DE" b="1" dirty="0"/>
              <a:t>Einbiegen/Kreuzen-Unfall</a:t>
            </a:r>
            <a:r>
              <a:rPr lang="de-DE" dirty="0"/>
              <a:t> – also Kollisionen, bei denen ein Fahrzeug in den Verkehr einbiegt oder kreuzt (z. B. beim Abbiegen oder an Kreuzungen))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DE" i="1" dirty="0"/>
              <a:t>2022: Hamburg hat die höchsten pro Kopf Unfälle Deutschlands: 3,49 Unfälle pro 1.000 Einwohner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52D17-D8D7-4CC1-B268-B9328712895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1701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5F2769-050A-BDEF-D5EE-F6E319910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CE08BDE-5208-7975-A9A8-B14EC630D3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C8930C4-A804-886A-0C0C-0F4FACA04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/>
              <a:t>Häufigste Unfallursachen (allgemein)</a:t>
            </a:r>
          </a:p>
          <a:p>
            <a:pPr>
              <a:buNone/>
            </a:pPr>
            <a:r>
              <a:rPr lang="de-DE" dirty="0"/>
              <a:t>Ausgewertet nach den in 2021 registrierten </a:t>
            </a:r>
            <a:r>
              <a:rPr lang="de-DE" b="1" dirty="0"/>
              <a:t>Personenschaden-Unfällen</a:t>
            </a:r>
            <a:r>
              <a:rPr lang="de-DE" dirty="0"/>
              <a:t> in Hamburg (neuste Detaildaten bis 2023 bestätigen ähnliche Verteilungen) </a:t>
            </a:r>
            <a:r>
              <a:rPr lang="de-DE" dirty="0">
                <a:hlinkClick r:id="rId3"/>
              </a:rPr>
              <a:t>bild.de+15hamburg.de+15polizei.hamburg+15</a:t>
            </a:r>
            <a:r>
              <a:rPr lang="de-DE" dirty="0"/>
              <a:t>: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Geschwindigkeit &amp; zu geringer Abstand</a:t>
            </a:r>
            <a:r>
              <a:rPr lang="de-DE" dirty="0"/>
              <a:t> (19,7 %)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Vorfahrt- &amp; Rotlichtverstöße</a:t>
            </a:r>
            <a:r>
              <a:rPr lang="de-DE" dirty="0"/>
              <a:t> (13,4 %)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Fehler bei Einfahren, Wenden &amp; Rückwärtsfahren</a:t>
            </a:r>
            <a:r>
              <a:rPr lang="de-DE" dirty="0"/>
              <a:t> (9,8 %) </a:t>
            </a:r>
            <a:r>
              <a:rPr lang="de-DE" dirty="0">
                <a:sym typeface="Wingdings" panose="05000000000000000000" pitchFamily="2" charset="2"/>
              </a:rPr>
              <a:t>hier sind </a:t>
            </a:r>
            <a:r>
              <a:rPr lang="de-DE" dirty="0" err="1">
                <a:sym typeface="Wingdings" panose="05000000000000000000" pitchFamily="2" charset="2"/>
              </a:rPr>
              <a:t>fahrradfahrer</a:t>
            </a:r>
            <a:r>
              <a:rPr lang="de-DE" dirty="0">
                <a:sym typeface="Wingdings" panose="05000000000000000000" pitchFamily="2" charset="2"/>
              </a:rPr>
              <a:t> überdurchschnittlich oft von betroffen</a:t>
            </a:r>
            <a:endParaRPr lang="de-DE" dirty="0"/>
          </a:p>
          <a:p>
            <a:pPr>
              <a:buFont typeface="+mj-lt"/>
              <a:buAutoNum type="arabicPeriod"/>
            </a:pPr>
            <a:r>
              <a:rPr lang="de-DE" b="1" dirty="0"/>
              <a:t>Fehler beim Abbiegen (links / rechts)</a:t>
            </a:r>
            <a:r>
              <a:rPr lang="de-DE" dirty="0"/>
              <a:t> (7,7 % + 6,4 %)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Fehlverhalten gegenüber Fußgängern</a:t>
            </a:r>
            <a:r>
              <a:rPr lang="de-DE" dirty="0"/>
              <a:t> (4 %)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Nebeneinanderfahren, Überholen, falsche Fahrbahnbenutzung</a:t>
            </a:r>
            <a:r>
              <a:rPr lang="de-DE" dirty="0"/>
              <a:t> (jeweils 2–4 %) </a:t>
            </a:r>
          </a:p>
          <a:p>
            <a:pPr>
              <a:buNone/>
            </a:pPr>
            <a:endParaRPr lang="de-DE" dirty="0"/>
          </a:p>
          <a:p>
            <a:pPr>
              <a:buNone/>
            </a:pPr>
            <a:endParaRPr lang="de-DE" dirty="0"/>
          </a:p>
          <a:p>
            <a:pPr>
              <a:buNone/>
            </a:pPr>
            <a:r>
              <a:rPr lang="de-DE" dirty="0"/>
              <a:t>In Hamburg ist laut aktueller </a:t>
            </a:r>
            <a:r>
              <a:rPr lang="de-DE" b="1" dirty="0"/>
              <a:t>Verkehrssicherheitsbilanz der Polizei 2023</a:t>
            </a:r>
            <a:r>
              <a:rPr lang="de-DE" dirty="0"/>
              <a:t> der häufigste </a:t>
            </a:r>
            <a:r>
              <a:rPr lang="de-DE" b="1" dirty="0"/>
              <a:t>Unfalltyp</a:t>
            </a:r>
            <a:r>
              <a:rPr lang="de-DE" dirty="0"/>
              <a:t> der sogenannte </a:t>
            </a:r>
            <a:r>
              <a:rPr lang="de-DE" b="1" dirty="0"/>
              <a:t>Einbiegen/Kreuzen-Unfall</a:t>
            </a:r>
            <a:r>
              <a:rPr lang="de-DE" dirty="0"/>
              <a:t> – also Kollisionen, bei denen ein Fahrzeug in den Verkehr einbiegt oder kreuzt (z. B. beim Abbiegen oder an Kreuzungen) (</a:t>
            </a:r>
            <a:r>
              <a:rPr lang="de-DE" dirty="0">
                <a:hlinkClick r:id="rId4"/>
              </a:rPr>
              <a:t>Verkehrssicherheitsbilanz 2023</a:t>
            </a:r>
            <a:r>
              <a:rPr lang="de-DE" dirty="0"/>
              <a:t>)</a:t>
            </a:r>
          </a:p>
          <a:p>
            <a:pPr>
              <a:buNone/>
            </a:pPr>
            <a:endParaRPr lang="de-DE" dirty="0"/>
          </a:p>
          <a:p>
            <a:pPr>
              <a:buNone/>
            </a:pPr>
            <a:endParaRPr lang="de-DE" dirty="0"/>
          </a:p>
          <a:p>
            <a:pPr>
              <a:buNone/>
            </a:pPr>
            <a:r>
              <a:rPr lang="de-DE" dirty="0"/>
              <a:t>Radfahrer sind in Hamburg überdurchschnittlich häufig beteiligt an: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Abbiege- &amp; Kreuzungsunfällen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Türöffnungen (</a:t>
            </a:r>
            <a:r>
              <a:rPr lang="de-DE" b="1" dirty="0" err="1"/>
              <a:t>Dooring</a:t>
            </a:r>
            <a:r>
              <a:rPr lang="de-DE" b="1" dirty="0"/>
              <a:t>)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Alleinunfällen (Stürze, Infrastrukturprobleme)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Engem Nebeneinanderverkehr/Ausweichmanöver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Falschfahrern (Geisterradeln)</a:t>
            </a:r>
            <a:r>
              <a:rPr lang="de-DE" dirty="0"/>
              <a:t>.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r>
              <a:rPr lang="de-DE" dirty="0"/>
              <a:t>(Häufigste Verkehrsunfälle:</a:t>
            </a:r>
          </a:p>
          <a:p>
            <a:pPr marL="342900" indent="-342900">
              <a:buAutoNum type="arabicPeriod"/>
            </a:pPr>
            <a:r>
              <a:rPr lang="de-DE" b="1" dirty="0"/>
              <a:t>Einbiegen/Kreuzen-Unfall</a:t>
            </a:r>
            <a:r>
              <a:rPr lang="de-DE" dirty="0"/>
              <a:t> – also Kollisionen, bei denen ein Fahrzeug in den Verkehr einbiegt oder kreuzt (z. B. beim Abbiegen oder an Kreuzungen))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DE" i="1" dirty="0"/>
              <a:t>2022: Hamburg hat die höchsten pro Kopf Unfälle Deutschlands: 3,49 Unfälle pro 1.000 Einwohner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697DB40-BE09-F2E5-5937-54767AEF90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52D17-D8D7-4CC1-B268-B9328712895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2680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9E25F-61C8-8833-E33A-8E1CB029A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37F1F71-7E7A-671F-2571-86652BFE34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DAE4F3E-8F35-5652-08A3-BA3F743372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/>
              <a:t>Häufigste Unfallursachen (allgemein)</a:t>
            </a:r>
          </a:p>
          <a:p>
            <a:pPr>
              <a:buNone/>
            </a:pPr>
            <a:r>
              <a:rPr lang="de-DE" dirty="0"/>
              <a:t>Ausgewertet nach den in 2021 registrierten </a:t>
            </a:r>
            <a:r>
              <a:rPr lang="de-DE" b="1" dirty="0"/>
              <a:t>Personenschaden-Unfällen</a:t>
            </a:r>
            <a:r>
              <a:rPr lang="de-DE" dirty="0"/>
              <a:t> in Hamburg (neuste Detaildaten bis 2023 bestätigen ähnliche Verteilungen) </a:t>
            </a:r>
            <a:r>
              <a:rPr lang="de-DE" dirty="0">
                <a:hlinkClick r:id="rId3"/>
              </a:rPr>
              <a:t>bild.de+15hamburg.de+15polizei.hamburg+15</a:t>
            </a:r>
            <a:r>
              <a:rPr lang="de-DE" dirty="0"/>
              <a:t>: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Geschwindigkeit &amp; zu geringer Abstand</a:t>
            </a:r>
            <a:r>
              <a:rPr lang="de-DE" dirty="0"/>
              <a:t> (19,7 %)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Vorfahrt- &amp; Rotlichtverstöße</a:t>
            </a:r>
            <a:r>
              <a:rPr lang="de-DE" dirty="0"/>
              <a:t> (13,4 %)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Fehler bei Einfahren, Wenden &amp; Rückwärtsfahren</a:t>
            </a:r>
            <a:r>
              <a:rPr lang="de-DE" dirty="0"/>
              <a:t> (9,8 %) </a:t>
            </a:r>
            <a:r>
              <a:rPr lang="de-DE" dirty="0">
                <a:sym typeface="Wingdings" panose="05000000000000000000" pitchFamily="2" charset="2"/>
              </a:rPr>
              <a:t>hier sind </a:t>
            </a:r>
            <a:r>
              <a:rPr lang="de-DE" dirty="0" err="1">
                <a:sym typeface="Wingdings" panose="05000000000000000000" pitchFamily="2" charset="2"/>
              </a:rPr>
              <a:t>fahrradfahrer</a:t>
            </a:r>
            <a:r>
              <a:rPr lang="de-DE" dirty="0">
                <a:sym typeface="Wingdings" panose="05000000000000000000" pitchFamily="2" charset="2"/>
              </a:rPr>
              <a:t> überdurchschnittlich oft von betroffen</a:t>
            </a:r>
            <a:endParaRPr lang="de-DE" dirty="0"/>
          </a:p>
          <a:p>
            <a:pPr>
              <a:buFont typeface="+mj-lt"/>
              <a:buAutoNum type="arabicPeriod"/>
            </a:pPr>
            <a:r>
              <a:rPr lang="de-DE" b="1" dirty="0"/>
              <a:t>Fehler beim Abbiegen (links / rechts)</a:t>
            </a:r>
            <a:r>
              <a:rPr lang="de-DE" dirty="0"/>
              <a:t> (7,7 % + 6,4 %)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Fehlverhalten gegenüber Fußgängern</a:t>
            </a:r>
            <a:r>
              <a:rPr lang="de-DE" dirty="0"/>
              <a:t> (4 %)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Nebeneinanderfahren, Überholen, falsche Fahrbahnbenutzung</a:t>
            </a:r>
            <a:r>
              <a:rPr lang="de-DE" dirty="0"/>
              <a:t> (jeweils 2–4 %) </a:t>
            </a:r>
          </a:p>
          <a:p>
            <a:pPr>
              <a:buNone/>
            </a:pPr>
            <a:endParaRPr lang="de-DE" dirty="0"/>
          </a:p>
          <a:p>
            <a:pPr>
              <a:buNone/>
            </a:pPr>
            <a:endParaRPr lang="de-DE" dirty="0"/>
          </a:p>
          <a:p>
            <a:pPr>
              <a:buNone/>
            </a:pPr>
            <a:r>
              <a:rPr lang="de-DE" dirty="0"/>
              <a:t>In Hamburg ist laut aktueller </a:t>
            </a:r>
            <a:r>
              <a:rPr lang="de-DE" b="1" dirty="0"/>
              <a:t>Verkehrssicherheitsbilanz der Polizei 2023</a:t>
            </a:r>
            <a:r>
              <a:rPr lang="de-DE" dirty="0"/>
              <a:t> der häufigste </a:t>
            </a:r>
            <a:r>
              <a:rPr lang="de-DE" b="1" dirty="0"/>
              <a:t>Unfalltyp</a:t>
            </a:r>
            <a:r>
              <a:rPr lang="de-DE" dirty="0"/>
              <a:t> der sogenannte </a:t>
            </a:r>
            <a:r>
              <a:rPr lang="de-DE" b="1" dirty="0"/>
              <a:t>Einbiegen/Kreuzen-Unfall</a:t>
            </a:r>
            <a:r>
              <a:rPr lang="de-DE" dirty="0"/>
              <a:t> – also Kollisionen, bei denen ein Fahrzeug in den Verkehr einbiegt oder kreuzt (z. B. beim Abbiegen oder an Kreuzungen) (</a:t>
            </a:r>
            <a:r>
              <a:rPr lang="de-DE" dirty="0">
                <a:hlinkClick r:id="rId4"/>
              </a:rPr>
              <a:t>Verkehrssicherheitsbilanz 2023</a:t>
            </a:r>
            <a:r>
              <a:rPr lang="de-DE" dirty="0"/>
              <a:t>)</a:t>
            </a:r>
          </a:p>
          <a:p>
            <a:pPr>
              <a:buNone/>
            </a:pPr>
            <a:endParaRPr lang="de-DE" dirty="0"/>
          </a:p>
          <a:p>
            <a:pPr>
              <a:buNone/>
            </a:pPr>
            <a:endParaRPr lang="de-DE" dirty="0"/>
          </a:p>
          <a:p>
            <a:pPr>
              <a:buNone/>
            </a:pPr>
            <a:r>
              <a:rPr lang="de-DE" dirty="0"/>
              <a:t>Radfahrer sind in Hamburg überdurchschnittlich häufig beteiligt an: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Abbiege- &amp; Kreuzungsunfällen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Türöffnungen (</a:t>
            </a:r>
            <a:r>
              <a:rPr lang="de-DE" b="1" dirty="0" err="1"/>
              <a:t>Dooring</a:t>
            </a:r>
            <a:r>
              <a:rPr lang="de-DE" b="1" dirty="0"/>
              <a:t>)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Alleinunfällen (Stürze, Infrastrukturprobleme)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Engem Nebeneinanderverkehr/Ausweichmanöver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Falschfahrern (Geisterradeln)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0B5AF8-D65A-22DB-06C9-EE07CE9695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52D17-D8D7-4CC1-B268-B9328712895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450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8BF51-8F7B-C85B-3606-F215C7BF2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199296B-7D4C-7B74-021A-A855478708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556CAC3-256F-9FA8-12BD-28883BE9A4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Architektur</a:t>
            </a:r>
            <a:r>
              <a:rPr lang="de-DE" dirty="0"/>
              <a:t>: </a:t>
            </a:r>
          </a:p>
          <a:p>
            <a:r>
              <a:rPr lang="de-DE" dirty="0"/>
              <a:t>• - Backend: Python + </a:t>
            </a:r>
            <a:r>
              <a:rPr lang="de-DE" dirty="0" err="1"/>
              <a:t>Flask</a:t>
            </a:r>
            <a:r>
              <a:rPr lang="de-DE" dirty="0"/>
              <a:t> + MongoDB Atlas</a:t>
            </a:r>
          </a:p>
          <a:p>
            <a:r>
              <a:rPr lang="de-DE" dirty="0"/>
              <a:t>• - Frontend: HTML/CSS/JavaScript </a:t>
            </a:r>
          </a:p>
          <a:p>
            <a:r>
              <a:rPr lang="de-DE" dirty="0"/>
              <a:t>• - Datenvisualisierung: </a:t>
            </a:r>
            <a:r>
              <a:rPr lang="de-DE" dirty="0" err="1"/>
              <a:t>Mapbox</a:t>
            </a:r>
            <a:r>
              <a:rPr lang="de-DE" dirty="0"/>
              <a:t> </a:t>
            </a:r>
          </a:p>
          <a:p>
            <a:r>
              <a:rPr lang="de-DE" dirty="0"/>
              <a:t>• - Kommunikation: </a:t>
            </a:r>
            <a:r>
              <a:rPr lang="de-DE" dirty="0" err="1"/>
              <a:t>WebSockets</a:t>
            </a:r>
            <a:r>
              <a:rPr lang="de-DE" dirty="0"/>
              <a:t> für Live-Daten </a:t>
            </a:r>
          </a:p>
          <a:p>
            <a:endParaRPr lang="de-DE" dirty="0"/>
          </a:p>
          <a:p>
            <a:r>
              <a:rPr lang="de-DE" b="1" dirty="0"/>
              <a:t>Modulaufbau</a:t>
            </a:r>
            <a:r>
              <a:rPr lang="de-DE" dirty="0"/>
              <a:t>: </a:t>
            </a:r>
          </a:p>
          <a:p>
            <a:r>
              <a:rPr lang="de-DE" dirty="0"/>
              <a:t>• routes.py</a:t>
            </a:r>
          </a:p>
          <a:p>
            <a:r>
              <a:rPr lang="de-DE" dirty="0"/>
              <a:t>• database.py</a:t>
            </a:r>
          </a:p>
          <a:p>
            <a:r>
              <a:rPr lang="de-DE" dirty="0"/>
              <a:t>• updater.py </a:t>
            </a:r>
          </a:p>
          <a:p>
            <a:r>
              <a:rPr lang="de-DE" dirty="0"/>
              <a:t>• utils.py</a:t>
            </a:r>
          </a:p>
          <a:p>
            <a:r>
              <a:rPr lang="de-DE" dirty="0"/>
              <a:t>• websocket.py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18C403-0EA0-ECD3-6171-463AA30532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52D17-D8D7-4CC1-B268-B9328712895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5355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D854CE-D7E4-5113-BBFE-A1871BBD6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4228C47-1515-BC7E-DCBE-3A5F35AEED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E63084F-2625-E43B-D98A-87B7798263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/>
              <a:t>Häufigste Unfallursachen (allgemein)</a:t>
            </a:r>
          </a:p>
          <a:p>
            <a:pPr>
              <a:buNone/>
            </a:pPr>
            <a:r>
              <a:rPr lang="de-DE" dirty="0"/>
              <a:t>Ausgewertet nach den in 2021 registrierten </a:t>
            </a:r>
            <a:r>
              <a:rPr lang="de-DE" b="1" dirty="0"/>
              <a:t>Personenschaden-Unfällen</a:t>
            </a:r>
            <a:r>
              <a:rPr lang="de-DE" dirty="0"/>
              <a:t> in Hamburg (neuste Detaildaten bis 2023 bestätigen ähnliche Verteilungen) </a:t>
            </a:r>
            <a:r>
              <a:rPr lang="de-DE" dirty="0">
                <a:hlinkClick r:id="rId3"/>
              </a:rPr>
              <a:t>bild.de+15hamburg.de+15polizei.hamburg+15</a:t>
            </a:r>
            <a:r>
              <a:rPr lang="de-DE" dirty="0"/>
              <a:t>: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Geschwindigkeit &amp; zu geringer Abstand</a:t>
            </a:r>
            <a:r>
              <a:rPr lang="de-DE" dirty="0"/>
              <a:t> (19,7 %)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Vorfahrt- &amp; Rotlichtverstöße</a:t>
            </a:r>
            <a:r>
              <a:rPr lang="de-DE" dirty="0"/>
              <a:t> (13,4 %)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Fehler bei Einfahren, Wenden &amp; Rückwärtsfahren</a:t>
            </a:r>
            <a:r>
              <a:rPr lang="de-DE" dirty="0"/>
              <a:t> (9,8 %) </a:t>
            </a:r>
            <a:r>
              <a:rPr lang="de-DE" dirty="0">
                <a:sym typeface="Wingdings" panose="05000000000000000000" pitchFamily="2" charset="2"/>
              </a:rPr>
              <a:t>hier sind </a:t>
            </a:r>
            <a:r>
              <a:rPr lang="de-DE" dirty="0" err="1">
                <a:sym typeface="Wingdings" panose="05000000000000000000" pitchFamily="2" charset="2"/>
              </a:rPr>
              <a:t>fahrradfahrer</a:t>
            </a:r>
            <a:r>
              <a:rPr lang="de-DE" dirty="0">
                <a:sym typeface="Wingdings" panose="05000000000000000000" pitchFamily="2" charset="2"/>
              </a:rPr>
              <a:t> überdurchschnittlich oft von betroffen</a:t>
            </a:r>
            <a:endParaRPr lang="de-DE" dirty="0"/>
          </a:p>
          <a:p>
            <a:pPr>
              <a:buFont typeface="+mj-lt"/>
              <a:buAutoNum type="arabicPeriod"/>
            </a:pPr>
            <a:r>
              <a:rPr lang="de-DE" b="1" dirty="0"/>
              <a:t>Fehler beim Abbiegen (links / rechts)</a:t>
            </a:r>
            <a:r>
              <a:rPr lang="de-DE" dirty="0"/>
              <a:t> (7,7 % + 6,4 %)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Fehlverhalten gegenüber Fußgängern</a:t>
            </a:r>
            <a:r>
              <a:rPr lang="de-DE" dirty="0"/>
              <a:t> (4 %)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Nebeneinanderfahren, Überholen, falsche Fahrbahnbenutzung</a:t>
            </a:r>
            <a:r>
              <a:rPr lang="de-DE" dirty="0"/>
              <a:t> (jeweils 2–4 %) </a:t>
            </a:r>
          </a:p>
          <a:p>
            <a:pPr>
              <a:buNone/>
            </a:pPr>
            <a:endParaRPr lang="de-DE" dirty="0"/>
          </a:p>
          <a:p>
            <a:pPr>
              <a:buNone/>
            </a:pPr>
            <a:endParaRPr lang="de-DE" dirty="0"/>
          </a:p>
          <a:p>
            <a:pPr>
              <a:buNone/>
            </a:pPr>
            <a:r>
              <a:rPr lang="de-DE" dirty="0"/>
              <a:t>In Hamburg ist laut aktueller </a:t>
            </a:r>
            <a:r>
              <a:rPr lang="de-DE" b="1" dirty="0"/>
              <a:t>Verkehrssicherheitsbilanz der Polizei 2023</a:t>
            </a:r>
            <a:r>
              <a:rPr lang="de-DE" dirty="0"/>
              <a:t> der häufigste </a:t>
            </a:r>
            <a:r>
              <a:rPr lang="de-DE" b="1" dirty="0"/>
              <a:t>Unfalltyp</a:t>
            </a:r>
            <a:r>
              <a:rPr lang="de-DE" dirty="0"/>
              <a:t> der sogenannte </a:t>
            </a:r>
            <a:r>
              <a:rPr lang="de-DE" b="1" dirty="0"/>
              <a:t>Einbiegen/Kreuzen-Unfall</a:t>
            </a:r>
            <a:r>
              <a:rPr lang="de-DE" dirty="0"/>
              <a:t> – also Kollisionen, bei denen ein Fahrzeug in den Verkehr einbiegt oder kreuzt (z. B. beim Abbiegen oder an Kreuzungen) (</a:t>
            </a:r>
            <a:r>
              <a:rPr lang="de-DE" dirty="0">
                <a:hlinkClick r:id="rId4"/>
              </a:rPr>
              <a:t>Verkehrssicherheitsbilanz 2023</a:t>
            </a:r>
            <a:r>
              <a:rPr lang="de-DE" dirty="0"/>
              <a:t>)</a:t>
            </a:r>
          </a:p>
          <a:p>
            <a:pPr>
              <a:buNone/>
            </a:pPr>
            <a:endParaRPr lang="de-DE" dirty="0"/>
          </a:p>
          <a:p>
            <a:pPr>
              <a:buNone/>
            </a:pPr>
            <a:endParaRPr lang="de-DE" dirty="0"/>
          </a:p>
          <a:p>
            <a:pPr>
              <a:buNone/>
            </a:pPr>
            <a:r>
              <a:rPr lang="de-DE" dirty="0"/>
              <a:t>Radfahrer sind in Hamburg überdurchschnittlich häufig beteiligt an: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Abbiege- &amp; Kreuzungsunfällen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Türöffnungen (</a:t>
            </a:r>
            <a:r>
              <a:rPr lang="de-DE" b="1" dirty="0" err="1"/>
              <a:t>Dooring</a:t>
            </a:r>
            <a:r>
              <a:rPr lang="de-DE" b="1" dirty="0"/>
              <a:t>)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Alleinunfällen (Stürze, Infrastrukturprobleme)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Engem Nebeneinanderverkehr/Ausweichmanöver</a:t>
            </a:r>
            <a:r>
              <a:rPr lang="de-DE" dirty="0"/>
              <a:t>,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Falschfahrern (Geisterradeln)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80A28F6-6442-9CB8-42ED-8595C8DB46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52D17-D8D7-4CC1-B268-B9328712895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889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 u="sng">
                <a:solidFill>
                  <a:schemeClr val="hlink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‹Nr.›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 u="sng">
                <a:solidFill>
                  <a:schemeClr val="hlink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‹Nr.›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‹Nr.›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‹Nr.›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‹Nr.›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408796" y="390131"/>
            <a:ext cx="611479" cy="395998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6533995"/>
            <a:ext cx="9144000" cy="324485"/>
          </a:xfrm>
          <a:custGeom>
            <a:avLst/>
            <a:gdLst/>
            <a:ahLst/>
            <a:cxnLst/>
            <a:rect l="l" t="t" r="r" b="b"/>
            <a:pathLst>
              <a:path w="9144000" h="324484">
                <a:moveTo>
                  <a:pt x="9144000" y="0"/>
                </a:moveTo>
                <a:lnTo>
                  <a:pt x="0" y="0"/>
                </a:lnTo>
                <a:lnTo>
                  <a:pt x="0" y="324002"/>
                </a:lnTo>
                <a:lnTo>
                  <a:pt x="9144000" y="324002"/>
                </a:lnTo>
                <a:lnTo>
                  <a:pt x="9144000" y="0"/>
                </a:lnTo>
                <a:close/>
              </a:path>
            </a:pathLst>
          </a:custGeom>
          <a:solidFill>
            <a:srgbClr val="002F6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886205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2700">
            <a:solidFill>
              <a:srgbClr val="002F6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6408000"/>
            <a:ext cx="899997" cy="251993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1045260" y="6437071"/>
            <a:ext cx="4244340" cy="192405"/>
          </a:xfrm>
          <a:custGeom>
            <a:avLst/>
            <a:gdLst/>
            <a:ahLst/>
            <a:cxnLst/>
            <a:rect l="l" t="t" r="r" b="b"/>
            <a:pathLst>
              <a:path w="4244340" h="192404">
                <a:moveTo>
                  <a:pt x="4244340" y="0"/>
                </a:moveTo>
                <a:lnTo>
                  <a:pt x="0" y="0"/>
                </a:lnTo>
                <a:lnTo>
                  <a:pt x="0" y="192328"/>
                </a:lnTo>
                <a:lnTo>
                  <a:pt x="4244340" y="192328"/>
                </a:lnTo>
                <a:lnTo>
                  <a:pt x="4244340" y="0"/>
                </a:lnTo>
                <a:close/>
              </a:path>
            </a:pathLst>
          </a:custGeom>
          <a:solidFill>
            <a:srgbClr val="E2E2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9473" y="344551"/>
            <a:ext cx="8525052" cy="415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37489" y="1633550"/>
            <a:ext cx="7760334" cy="3794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 u="sng">
                <a:solidFill>
                  <a:schemeClr val="hlink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086103" y="6441919"/>
            <a:ext cx="923289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1" i="0">
                <a:solidFill>
                  <a:srgbClr val="002F62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54491" y="6630030"/>
            <a:ext cx="201929" cy="139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‹Nr.›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gif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eamstime.com/editorial-image-cars-bicycles-paved-road-orange-traffic-barrier-very-bad-condition-image93339290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s://www.24hamburg.de/hamburg/unfall-auf-der-wandsbeker-marktstrasse-drei-verletzte-91725796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api.hamburg.de/datasets/v1/verkehrsinformation/collections/hauptmeldungen" TargetMode="External"/><Relationship Id="rId5" Type="http://schemas.openxmlformats.org/officeDocument/2006/relationships/hyperlink" Target="https://ar.inspiredpencil.com/pictures-2023/funn-dancing-gifs" TargetMode="External"/><Relationship Id="rId4" Type="http://schemas.openxmlformats.org/officeDocument/2006/relationships/hyperlink" Target="https://tenor.com/view/excited-happy-vacation-gif-2493481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rafik 57">
            <a:extLst>
              <a:ext uri="{FF2B5EF4-FFF2-40B4-BE49-F238E27FC236}">
                <a16:creationId xmlns:a16="http://schemas.microsoft.com/office/drawing/2014/main" id="{B0E88E8A-3EE3-E784-016A-E5AC62F36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2"/>
            <a:ext cx="9144000" cy="4578403"/>
          </a:xfrm>
          <a:prstGeom prst="rect">
            <a:avLst/>
          </a:prstGeom>
        </p:spPr>
      </p:pic>
      <p:grpSp>
        <p:nvGrpSpPr>
          <p:cNvPr id="2" name="object 2"/>
          <p:cNvGrpSpPr/>
          <p:nvPr/>
        </p:nvGrpSpPr>
        <p:grpSpPr>
          <a:xfrm>
            <a:off x="0" y="3429000"/>
            <a:ext cx="9144000" cy="3429001"/>
            <a:chOff x="0" y="3418114"/>
            <a:chExt cx="9144000" cy="3429001"/>
          </a:xfrm>
        </p:grpSpPr>
        <p:sp>
          <p:nvSpPr>
            <p:cNvPr id="4" name="object 4"/>
            <p:cNvSpPr/>
            <p:nvPr/>
          </p:nvSpPr>
          <p:spPr>
            <a:xfrm>
              <a:off x="0" y="4484915"/>
              <a:ext cx="9144000" cy="2362200"/>
            </a:xfrm>
            <a:custGeom>
              <a:avLst/>
              <a:gdLst/>
              <a:ahLst/>
              <a:cxnLst/>
              <a:rect l="l" t="t" r="r" b="b"/>
              <a:pathLst>
                <a:path w="9144000" h="2279015">
                  <a:moveTo>
                    <a:pt x="9144000" y="0"/>
                  </a:moveTo>
                  <a:lnTo>
                    <a:pt x="0" y="0"/>
                  </a:lnTo>
                  <a:lnTo>
                    <a:pt x="0" y="2278854"/>
                  </a:lnTo>
                  <a:lnTo>
                    <a:pt x="9144000" y="2278854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2F62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418114"/>
              <a:ext cx="5562600" cy="1594523"/>
            </a:xfrm>
            <a:custGeom>
              <a:avLst/>
              <a:gdLst/>
              <a:ahLst/>
              <a:cxnLst/>
              <a:rect l="l" t="t" r="r" b="b"/>
              <a:pathLst>
                <a:path w="1823720" h="615950">
                  <a:moveTo>
                    <a:pt x="1823642" y="0"/>
                  </a:moveTo>
                  <a:lnTo>
                    <a:pt x="1170566" y="0"/>
                  </a:lnTo>
                  <a:lnTo>
                    <a:pt x="1170566" y="819"/>
                  </a:lnTo>
                  <a:lnTo>
                    <a:pt x="0" y="818"/>
                  </a:lnTo>
                  <a:lnTo>
                    <a:pt x="0" y="615405"/>
                  </a:lnTo>
                  <a:lnTo>
                    <a:pt x="1175379" y="614289"/>
                  </a:lnTo>
                  <a:lnTo>
                    <a:pt x="1238805" y="613480"/>
                  </a:lnTo>
                  <a:lnTo>
                    <a:pt x="1240153" y="613606"/>
                  </a:lnTo>
                  <a:lnTo>
                    <a:pt x="1234754" y="613884"/>
                  </a:lnTo>
                  <a:lnTo>
                    <a:pt x="1242610" y="614163"/>
                  </a:lnTo>
                  <a:lnTo>
                    <a:pt x="1283726" y="614289"/>
                  </a:lnTo>
                  <a:lnTo>
                    <a:pt x="1335827" y="609458"/>
                  </a:lnTo>
                  <a:lnTo>
                    <a:pt x="1373971" y="598102"/>
                  </a:lnTo>
                  <a:lnTo>
                    <a:pt x="1413678" y="574632"/>
                  </a:lnTo>
                  <a:lnTo>
                    <a:pt x="1459723" y="526174"/>
                  </a:lnTo>
                  <a:lnTo>
                    <a:pt x="1547810" y="400854"/>
                  </a:lnTo>
                  <a:lnTo>
                    <a:pt x="1823642" y="0"/>
                  </a:lnTo>
                  <a:close/>
                </a:path>
              </a:pathLst>
            </a:custGeom>
            <a:solidFill>
              <a:srgbClr val="E91B29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836019" y="4914736"/>
              <a:ext cx="2019539" cy="596925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612758" y="6357378"/>
              <a:ext cx="35560" cy="60960"/>
            </a:xfrm>
            <a:custGeom>
              <a:avLst/>
              <a:gdLst/>
              <a:ahLst/>
              <a:cxnLst/>
              <a:rect l="l" t="t" r="r" b="b"/>
              <a:pathLst>
                <a:path w="35559" h="60960">
                  <a:moveTo>
                    <a:pt x="9525" y="1231"/>
                  </a:moveTo>
                  <a:lnTo>
                    <a:pt x="0" y="1231"/>
                  </a:lnTo>
                  <a:lnTo>
                    <a:pt x="0" y="60947"/>
                  </a:lnTo>
                  <a:lnTo>
                    <a:pt x="9906" y="60947"/>
                  </a:lnTo>
                  <a:lnTo>
                    <a:pt x="9906" y="30467"/>
                  </a:lnTo>
                  <a:lnTo>
                    <a:pt x="10414" y="27114"/>
                  </a:lnTo>
                  <a:lnTo>
                    <a:pt x="11302" y="24168"/>
                  </a:lnTo>
                  <a:lnTo>
                    <a:pt x="12319" y="21221"/>
                  </a:lnTo>
                  <a:lnTo>
                    <a:pt x="13589" y="18681"/>
                  </a:lnTo>
                  <a:lnTo>
                    <a:pt x="15367" y="16624"/>
                  </a:lnTo>
                  <a:lnTo>
                    <a:pt x="15961" y="15887"/>
                  </a:lnTo>
                  <a:lnTo>
                    <a:pt x="9525" y="15887"/>
                  </a:lnTo>
                  <a:lnTo>
                    <a:pt x="9525" y="1231"/>
                  </a:lnTo>
                  <a:close/>
                </a:path>
                <a:path w="35559" h="60960">
                  <a:moveTo>
                    <a:pt x="31876" y="0"/>
                  </a:moveTo>
                  <a:lnTo>
                    <a:pt x="25908" y="0"/>
                  </a:lnTo>
                  <a:lnTo>
                    <a:pt x="21844" y="1473"/>
                  </a:lnTo>
                  <a:lnTo>
                    <a:pt x="18288" y="4343"/>
                  </a:lnTo>
                  <a:lnTo>
                    <a:pt x="14605" y="7200"/>
                  </a:lnTo>
                  <a:lnTo>
                    <a:pt x="11684" y="11061"/>
                  </a:lnTo>
                  <a:lnTo>
                    <a:pt x="9525" y="15887"/>
                  </a:lnTo>
                  <a:lnTo>
                    <a:pt x="15961" y="15887"/>
                  </a:lnTo>
                  <a:lnTo>
                    <a:pt x="17018" y="14579"/>
                  </a:lnTo>
                  <a:lnTo>
                    <a:pt x="18923" y="13030"/>
                  </a:lnTo>
                  <a:lnTo>
                    <a:pt x="23141" y="11061"/>
                  </a:lnTo>
                  <a:lnTo>
                    <a:pt x="22797" y="11061"/>
                  </a:lnTo>
                  <a:lnTo>
                    <a:pt x="25210" y="10490"/>
                  </a:lnTo>
                  <a:lnTo>
                    <a:pt x="34728" y="10490"/>
                  </a:lnTo>
                  <a:lnTo>
                    <a:pt x="33882" y="1473"/>
                  </a:lnTo>
                  <a:lnTo>
                    <a:pt x="33782" y="406"/>
                  </a:lnTo>
                  <a:lnTo>
                    <a:pt x="33020" y="165"/>
                  </a:lnTo>
                  <a:lnTo>
                    <a:pt x="32639" y="165"/>
                  </a:lnTo>
                  <a:lnTo>
                    <a:pt x="31876" y="0"/>
                  </a:lnTo>
                  <a:close/>
                </a:path>
                <a:path w="35559" h="60960">
                  <a:moveTo>
                    <a:pt x="34728" y="10490"/>
                  </a:moveTo>
                  <a:lnTo>
                    <a:pt x="31750" y="10490"/>
                  </a:lnTo>
                  <a:lnTo>
                    <a:pt x="32512" y="10642"/>
                  </a:lnTo>
                  <a:lnTo>
                    <a:pt x="33782" y="10642"/>
                  </a:lnTo>
                  <a:lnTo>
                    <a:pt x="35071" y="11061"/>
                  </a:lnTo>
                  <a:lnTo>
                    <a:pt x="34782" y="11061"/>
                  </a:lnTo>
                  <a:lnTo>
                    <a:pt x="34728" y="1049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239583" y="5946626"/>
              <a:ext cx="615975" cy="596925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288442" y="5308040"/>
            <a:ext cx="9144000" cy="123367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922145">
              <a:lnSpc>
                <a:spcPct val="150000"/>
              </a:lnSpc>
              <a:spcBef>
                <a:spcPts val="100"/>
              </a:spcBef>
            </a:pPr>
            <a:r>
              <a:rPr sz="1800" dirty="0">
                <a:solidFill>
                  <a:srgbClr val="FFFFFF"/>
                </a:solidFill>
                <a:latin typeface="Arial"/>
                <a:cs typeface="Arial"/>
              </a:rPr>
              <a:t>Hackathon</a:t>
            </a:r>
            <a:r>
              <a:rPr sz="180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r>
              <a:rPr lang="de-DE" spc="-10" dirty="0">
                <a:solidFill>
                  <a:srgbClr val="FFFFFF"/>
                </a:solidFill>
                <a:latin typeface="Arial"/>
                <a:cs typeface="Arial"/>
              </a:rPr>
              <a:t>6</a:t>
            </a:r>
            <a:r>
              <a:rPr sz="1800" spc="-10" dirty="0">
                <a:solidFill>
                  <a:srgbClr val="FFFFFF"/>
                </a:solidFill>
                <a:latin typeface="Arial"/>
                <a:cs typeface="Arial"/>
              </a:rPr>
              <a:t>.0</a:t>
            </a:r>
            <a:r>
              <a:rPr lang="de-DE" sz="1800" spc="-10" dirty="0">
                <a:solidFill>
                  <a:srgbClr val="FFFFFF"/>
                </a:solidFill>
                <a:latin typeface="Arial"/>
                <a:cs typeface="Arial"/>
              </a:rPr>
              <a:t>6</a:t>
            </a:r>
            <a:r>
              <a:rPr sz="1800" spc="-10" dirty="0">
                <a:solidFill>
                  <a:srgbClr val="FFFFFF"/>
                </a:solidFill>
                <a:latin typeface="Arial"/>
                <a:cs typeface="Arial"/>
              </a:rPr>
              <a:t>.2025 </a:t>
            </a:r>
            <a:endParaRPr lang="de-DE" spc="-10" dirty="0">
              <a:solidFill>
                <a:srgbClr val="FFFFFF"/>
              </a:solidFill>
              <a:latin typeface="Arial"/>
              <a:cs typeface="Arial"/>
            </a:endParaRPr>
          </a:p>
          <a:p>
            <a:pPr marL="12700" marR="1922145">
              <a:lnSpc>
                <a:spcPct val="150000"/>
              </a:lnSpc>
              <a:spcBef>
                <a:spcPts val="100"/>
              </a:spcBef>
            </a:pPr>
            <a:r>
              <a:rPr lang="de-DE" spc="-10" dirty="0">
                <a:solidFill>
                  <a:srgbClr val="FFFFFF"/>
                </a:solidFill>
                <a:latin typeface="Arial"/>
                <a:cs typeface="Arial"/>
              </a:rPr>
              <a:t>Team: </a:t>
            </a:r>
            <a:r>
              <a:rPr lang="de-DE" spc="-10" dirty="0" err="1">
                <a:solidFill>
                  <a:srgbClr val="FFFFFF"/>
                </a:solidFill>
                <a:latin typeface="Arial"/>
                <a:cs typeface="Arial"/>
              </a:rPr>
              <a:t>JeCam</a:t>
            </a:r>
            <a:r>
              <a:rPr lang="de-DE" spc="-10" dirty="0">
                <a:solidFill>
                  <a:srgbClr val="FFFFFF"/>
                </a:solidFill>
                <a:latin typeface="Arial"/>
                <a:cs typeface="Arial"/>
              </a:rPr>
              <a:t>-Unfall</a:t>
            </a:r>
          </a:p>
          <a:p>
            <a:pPr marL="12700" marR="1922145">
              <a:lnSpc>
                <a:spcPct val="150000"/>
              </a:lnSpc>
              <a:spcBef>
                <a:spcPts val="100"/>
              </a:spcBef>
            </a:pPr>
            <a:r>
              <a:rPr lang="de-DE" sz="1800" spc="-10" dirty="0">
                <a:solidFill>
                  <a:srgbClr val="FFFFFF"/>
                </a:solidFill>
                <a:latin typeface="Arial"/>
                <a:cs typeface="Arial"/>
              </a:rPr>
              <a:t>Betreuer: Prof. Dr. Janic</a:t>
            </a:r>
            <a:r>
              <a:rPr lang="de-DE" spc="-10" dirty="0">
                <a:solidFill>
                  <a:srgbClr val="FFFFFF"/>
                </a:solidFill>
                <a:latin typeface="Arial"/>
                <a:cs typeface="Arial"/>
              </a:rPr>
              <a:t>k Edinger, Dr. Philipp </a:t>
            </a:r>
            <a:r>
              <a:rPr lang="de-DE" spc="-10" dirty="0" err="1">
                <a:solidFill>
                  <a:srgbClr val="FFFFFF"/>
                </a:solidFill>
                <a:latin typeface="Arial"/>
                <a:cs typeface="Arial"/>
              </a:rPr>
              <a:t>Kirsters</a:t>
            </a:r>
            <a:r>
              <a:rPr lang="de-DE" spc="-10" dirty="0">
                <a:solidFill>
                  <a:srgbClr val="FFFFFF"/>
                </a:solidFill>
                <a:latin typeface="Arial"/>
                <a:cs typeface="Arial"/>
              </a:rPr>
              <a:t>, Anton </a:t>
            </a:r>
            <a:r>
              <a:rPr lang="de-DE" spc="-10" dirty="0" err="1">
                <a:solidFill>
                  <a:srgbClr val="FFFFFF"/>
                </a:solidFill>
                <a:latin typeface="Arial"/>
                <a:cs typeface="Arial"/>
              </a:rPr>
              <a:t>Semjonov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42FD0D0-A14F-8BF4-002C-25D4F921BAD7}"/>
              </a:ext>
            </a:extLst>
          </p:cNvPr>
          <p:cNvSpPr txBox="1"/>
          <p:nvPr/>
        </p:nvSpPr>
        <p:spPr>
          <a:xfrm>
            <a:off x="8395170" y="5481935"/>
            <a:ext cx="30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F3067C0-BEB0-1065-01A1-346E845A29FE}"/>
              </a:ext>
            </a:extLst>
          </p:cNvPr>
          <p:cNvSpPr txBox="1"/>
          <p:nvPr/>
        </p:nvSpPr>
        <p:spPr>
          <a:xfrm>
            <a:off x="386412" y="3505200"/>
            <a:ext cx="47951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</a:rPr>
              <a:t>UNFALLNETZ – Interaktive Darstellung von Verkehrsunfällen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9473" y="344551"/>
            <a:ext cx="85250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41450">
              <a:lnSpc>
                <a:spcPct val="100000"/>
              </a:lnSpc>
              <a:spcBef>
                <a:spcPts val="100"/>
              </a:spcBef>
            </a:pPr>
            <a:r>
              <a:rPr lang="de-DE" b="1" dirty="0">
                <a:latin typeface="Arial"/>
                <a:cs typeface="Arial"/>
              </a:rPr>
              <a:t>Was ist unsere Motivation?</a:t>
            </a:r>
            <a:endParaRPr b="1" spc="-1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  <p:pic>
        <p:nvPicPr>
          <p:cNvPr id="11" name="Grafik 10" descr="Ein Bild, das Landfahrzeug, Rad, draußen, Fahrzeug enthält.">
            <a:extLst>
              <a:ext uri="{FF2B5EF4-FFF2-40B4-BE49-F238E27FC236}">
                <a16:creationId xmlns:a16="http://schemas.microsoft.com/office/drawing/2014/main" id="{D397731D-2D74-00E7-8371-A676BA42C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5780" y="3294191"/>
            <a:ext cx="2557804" cy="2557804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2793B54-9B89-6B00-3247-2F3C09A5D6E0}"/>
              </a:ext>
            </a:extLst>
          </p:cNvPr>
          <p:cNvSpPr txBox="1"/>
          <p:nvPr/>
        </p:nvSpPr>
        <p:spPr>
          <a:xfrm>
            <a:off x="452232" y="1407184"/>
            <a:ext cx="5105400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In Hamburg kommt es regelmäßig zu Verkehrsunfällen, besonders zwischen Autos und Radfahrern.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b="1" dirty="0"/>
              <a:t>Ziel</a:t>
            </a:r>
            <a:r>
              <a:rPr lang="de-DE" dirty="0"/>
              <a:t>: Aktuelle Unfallinformationen in Echtzeit visualisieren, um </a:t>
            </a:r>
            <a:r>
              <a:rPr lang="de-DE" dirty="0" err="1"/>
              <a:t>Bürger:innen</a:t>
            </a:r>
            <a:r>
              <a:rPr lang="de-DE" dirty="0"/>
              <a:t> zu informieren. </a:t>
            </a:r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b="1" dirty="0"/>
              <a:t>Idee</a:t>
            </a:r>
            <a:r>
              <a:rPr lang="de-DE" dirty="0"/>
              <a:t>: Eine interaktive Webanwendung zur Anzeige von Unfällen basierend auf öffentlichen städtischen Daten. </a:t>
            </a:r>
          </a:p>
        </p:txBody>
      </p:sp>
      <p:pic>
        <p:nvPicPr>
          <p:cNvPr id="15" name="Grafik 14" descr="Ein Bild, das Logo, Grafiken, Clipart, Kreis enthält.">
            <a:extLst>
              <a:ext uri="{FF2B5EF4-FFF2-40B4-BE49-F238E27FC236}">
                <a16:creationId xmlns:a16="http://schemas.microsoft.com/office/drawing/2014/main" id="{589EA951-2A1E-9F75-3272-1035DF9E3B0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576" y="133547"/>
            <a:ext cx="711830" cy="711830"/>
          </a:xfrm>
          <a:prstGeom prst="rect">
            <a:avLst/>
          </a:prstGeom>
        </p:spPr>
      </p:pic>
      <p:sp>
        <p:nvSpPr>
          <p:cNvPr id="16" name="AutoShape 2" descr="Unfall auf der Wandsbeker Marktstraße: Drei verletzte">
            <a:extLst>
              <a:ext uri="{FF2B5EF4-FFF2-40B4-BE49-F238E27FC236}">
                <a16:creationId xmlns:a16="http://schemas.microsoft.com/office/drawing/2014/main" id="{A5DC5925-FB1C-8AA2-F1A9-3D387F8A522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9" name="Grafik 18" descr="Ein Bild, das draußen, Landfahrzeug, Fahrzeug, Straße enthält.">
            <a:extLst>
              <a:ext uri="{FF2B5EF4-FFF2-40B4-BE49-F238E27FC236}">
                <a16:creationId xmlns:a16="http://schemas.microsoft.com/office/drawing/2014/main" id="{23CC8E79-0F38-0145-4C0A-ECC7768A299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632" y="1156730"/>
            <a:ext cx="3246413" cy="1826108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6CA8257E-63D6-B097-9E75-EE0F2FF899A1}"/>
              </a:ext>
            </a:extLst>
          </p:cNvPr>
          <p:cNvSpPr txBox="1"/>
          <p:nvPr/>
        </p:nvSpPr>
        <p:spPr>
          <a:xfrm>
            <a:off x="8720897" y="2743200"/>
            <a:ext cx="3895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(1)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F760F05-17D0-8929-EAF4-DDAE3EB9E8E5}"/>
              </a:ext>
            </a:extLst>
          </p:cNvPr>
          <p:cNvSpPr txBox="1"/>
          <p:nvPr/>
        </p:nvSpPr>
        <p:spPr>
          <a:xfrm>
            <a:off x="8660700" y="5620137"/>
            <a:ext cx="3895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(2)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6EBAF-7A82-B0BA-2F0B-567911251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E74EA84-7B71-ED48-BACE-7F626D1AD1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9473" y="344551"/>
            <a:ext cx="85250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41450">
              <a:lnSpc>
                <a:spcPct val="100000"/>
              </a:lnSpc>
              <a:spcBef>
                <a:spcPts val="100"/>
              </a:spcBef>
            </a:pPr>
            <a:r>
              <a:rPr lang="de-DE" b="1" dirty="0">
                <a:latin typeface="Arial"/>
                <a:cs typeface="Arial"/>
              </a:rPr>
              <a:t>LIVE-DEMO!</a:t>
            </a:r>
            <a:endParaRPr b="1" spc="-10" dirty="0">
              <a:latin typeface="Arial"/>
              <a:cs typeface="Arial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33117EF7-6E2D-BC94-1D21-166A08637AC8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AEE20352-E52E-8359-34A6-D07BD251634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  <p:pic>
        <p:nvPicPr>
          <p:cNvPr id="15" name="Grafik 14" descr="Ein Bild, das Logo, Grafiken, Clipart, Kreis enthält.">
            <a:extLst>
              <a:ext uri="{FF2B5EF4-FFF2-40B4-BE49-F238E27FC236}">
                <a16:creationId xmlns:a16="http://schemas.microsoft.com/office/drawing/2014/main" id="{0FCBE351-4742-292A-DA0D-C2C2F6AB67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576" y="133547"/>
            <a:ext cx="711830" cy="711830"/>
          </a:xfrm>
          <a:prstGeom prst="rect">
            <a:avLst/>
          </a:prstGeom>
        </p:spPr>
      </p:pic>
      <p:pic>
        <p:nvPicPr>
          <p:cNvPr id="6" name="Grafik 5" descr="Ein Bild, das Person, Menschliches Gesicht, Lächeln, Kleidung enthält.">
            <a:extLst>
              <a:ext uri="{FF2B5EF4-FFF2-40B4-BE49-F238E27FC236}">
                <a16:creationId xmlns:a16="http://schemas.microsoft.com/office/drawing/2014/main" id="{4E901514-54D3-7449-C06E-857D9916F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937" y="1499574"/>
            <a:ext cx="4940123" cy="385885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7C38BDF8-CAAF-4FDB-FF12-177FF517FD55}"/>
              </a:ext>
            </a:extLst>
          </p:cNvPr>
          <p:cNvSpPr txBox="1"/>
          <p:nvPr/>
        </p:nvSpPr>
        <p:spPr>
          <a:xfrm>
            <a:off x="7042060" y="5081426"/>
            <a:ext cx="3895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(3)</a:t>
            </a:r>
          </a:p>
        </p:txBody>
      </p:sp>
    </p:spTree>
    <p:extLst>
      <p:ext uri="{BB962C8B-B14F-4D97-AF65-F5344CB8AC3E}">
        <p14:creationId xmlns:p14="http://schemas.microsoft.com/office/powerpoint/2010/main" val="2441258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FAE2D6-AFA9-CDAA-75C1-31C7341A7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D7D7CD3-B888-77AF-E04A-CCC9220A5F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9473" y="344551"/>
            <a:ext cx="85250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41450">
              <a:lnSpc>
                <a:spcPct val="100000"/>
              </a:lnSpc>
              <a:spcBef>
                <a:spcPts val="100"/>
              </a:spcBef>
            </a:pPr>
            <a:r>
              <a:rPr lang="de-DE" b="1" dirty="0"/>
              <a:t>Datenquellen</a:t>
            </a:r>
            <a:endParaRPr b="1" spc="-10" dirty="0">
              <a:latin typeface="Arial"/>
              <a:cs typeface="Arial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2B5AA91B-268C-6274-AB9B-8A10D65F6E18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3CDC0A57-3E7C-91CF-1787-2B058A12841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4</a:t>
            </a:fld>
            <a:endParaRPr spc="-25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4833A2D-7417-3187-9ADA-DC2D9AA99150}"/>
              </a:ext>
            </a:extLst>
          </p:cNvPr>
          <p:cNvSpPr txBox="1"/>
          <p:nvPr/>
        </p:nvSpPr>
        <p:spPr>
          <a:xfrm>
            <a:off x="910429" y="1981200"/>
            <a:ext cx="5795171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Live-API der Stadt Hamburg</a:t>
            </a:r>
          </a:p>
          <a:p>
            <a:pPr>
              <a:lnSpc>
                <a:spcPct val="150000"/>
              </a:lnSpc>
            </a:pPr>
            <a:r>
              <a:rPr lang="de-DE" dirty="0"/>
              <a:t>	- Hauptmeldungen (Verkehrsinformationen) </a:t>
            </a:r>
          </a:p>
          <a:p>
            <a:pPr>
              <a:lnSpc>
                <a:spcPct val="150000"/>
              </a:lnSpc>
            </a:pPr>
            <a:r>
              <a:rPr lang="de-DE" dirty="0"/>
              <a:t>	  der Stadt Hamburg</a:t>
            </a:r>
          </a:p>
          <a:p>
            <a:endParaRPr lang="de-DE" dirty="0"/>
          </a:p>
          <a:p>
            <a:r>
              <a:rPr lang="de-DE" b="1" dirty="0"/>
              <a:t>JSON-Daten werden regelmäßig abgerufen und verarbeitet</a:t>
            </a:r>
          </a:p>
          <a:p>
            <a:pPr marL="342900" indent="-342900">
              <a:buAutoNum type="arabicPeriod"/>
            </a:pPr>
            <a:endParaRPr lang="de-DE" dirty="0"/>
          </a:p>
        </p:txBody>
      </p:sp>
      <p:pic>
        <p:nvPicPr>
          <p:cNvPr id="15" name="Grafik 14" descr="Ein Bild, das Logo, Grafiken, Clipart, Kreis enthält.">
            <a:extLst>
              <a:ext uri="{FF2B5EF4-FFF2-40B4-BE49-F238E27FC236}">
                <a16:creationId xmlns:a16="http://schemas.microsoft.com/office/drawing/2014/main" id="{1A7A3195-052C-F1C7-BC04-D7F5C00744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576" y="133547"/>
            <a:ext cx="711830" cy="711830"/>
          </a:xfrm>
          <a:prstGeom prst="rect">
            <a:avLst/>
          </a:prstGeom>
        </p:spPr>
      </p:pic>
      <p:pic>
        <p:nvPicPr>
          <p:cNvPr id="9" name="Grafik 8" descr="Ein Bild, das Logo, Grafiken, Schrift, Clipart enthält.">
            <a:extLst>
              <a:ext uri="{FF2B5EF4-FFF2-40B4-BE49-F238E27FC236}">
                <a16:creationId xmlns:a16="http://schemas.microsoft.com/office/drawing/2014/main" id="{10D46A5B-0DD3-658D-5970-A02587D30B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33" y="1905000"/>
            <a:ext cx="563296" cy="563296"/>
          </a:xfrm>
          <a:prstGeom prst="rect">
            <a:avLst/>
          </a:prstGeom>
        </p:spPr>
      </p:pic>
      <p:pic>
        <p:nvPicPr>
          <p:cNvPr id="13" name="Grafik 12" descr="Ein Bild, das Grafiken, Clipart, Grafikdesign, Logo enthält.">
            <a:extLst>
              <a:ext uri="{FF2B5EF4-FFF2-40B4-BE49-F238E27FC236}">
                <a16:creationId xmlns:a16="http://schemas.microsoft.com/office/drawing/2014/main" id="{1D4BCA48-631D-2887-FE4B-98FDE2D2685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103" t="32850" r="65028" b="30918"/>
          <a:stretch/>
        </p:blipFill>
        <p:spPr>
          <a:xfrm>
            <a:off x="4224867" y="2895600"/>
            <a:ext cx="381000" cy="46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12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4F283-DA3E-9E7F-D108-E26CDC943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Text, Screenshot, Schrift, Design enthält.">
            <a:extLst>
              <a:ext uri="{FF2B5EF4-FFF2-40B4-BE49-F238E27FC236}">
                <a16:creationId xmlns:a16="http://schemas.microsoft.com/office/drawing/2014/main" id="{75840918-ABB5-FFEF-587B-6768F1AAD6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751" t="6975" r="18749" b="11081"/>
          <a:stretch/>
        </p:blipFill>
        <p:spPr>
          <a:xfrm>
            <a:off x="1938425" y="1181099"/>
            <a:ext cx="2286000" cy="4495801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21E48D43-76AE-F798-EF90-56938A1BC4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9473" y="344551"/>
            <a:ext cx="85250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41450">
              <a:lnSpc>
                <a:spcPct val="100000"/>
              </a:lnSpc>
              <a:spcBef>
                <a:spcPts val="100"/>
              </a:spcBef>
            </a:pPr>
            <a:r>
              <a:rPr lang="de-DE" b="1" dirty="0"/>
              <a:t>Technische Umsetzung</a:t>
            </a:r>
            <a:endParaRPr b="1" spc="-10" dirty="0">
              <a:latin typeface="Arial"/>
              <a:cs typeface="Arial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22DEA21C-56EE-90DB-0925-F76EB967C69A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9F48FE66-E12E-0CD6-A38B-C6F505CD711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pic>
        <p:nvPicPr>
          <p:cNvPr id="15" name="Grafik 14" descr="Ein Bild, das Logo, Grafiken, Clipart, Kreis enthält.">
            <a:extLst>
              <a:ext uri="{FF2B5EF4-FFF2-40B4-BE49-F238E27FC236}">
                <a16:creationId xmlns:a16="http://schemas.microsoft.com/office/drawing/2014/main" id="{204568DF-95A9-5281-4026-19B147A8E4D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576" y="133547"/>
            <a:ext cx="711830" cy="71183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8C3C6E1F-676F-EA49-7E61-F043FDBCC817}"/>
              </a:ext>
            </a:extLst>
          </p:cNvPr>
          <p:cNvGrpSpPr/>
          <p:nvPr/>
        </p:nvGrpSpPr>
        <p:grpSpPr>
          <a:xfrm>
            <a:off x="4267201" y="2819400"/>
            <a:ext cx="2514599" cy="1982926"/>
            <a:chOff x="4267201" y="2819400"/>
            <a:chExt cx="2514599" cy="1982926"/>
          </a:xfrm>
        </p:grpSpPr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1CCCA36E-0A34-EA34-5C7E-5D0EFF5D2B93}"/>
                </a:ext>
              </a:extLst>
            </p:cNvPr>
            <p:cNvSpPr/>
            <p:nvPr/>
          </p:nvSpPr>
          <p:spPr>
            <a:xfrm>
              <a:off x="4383982" y="2819400"/>
              <a:ext cx="2397818" cy="198292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82D1529D-3D1A-18EA-FA6A-033A4BFEF2E9}"/>
                </a:ext>
              </a:extLst>
            </p:cNvPr>
            <p:cNvSpPr txBox="1"/>
            <p:nvPr/>
          </p:nvSpPr>
          <p:spPr>
            <a:xfrm>
              <a:off x="4648200" y="2971800"/>
              <a:ext cx="202397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Modulaufbau</a:t>
              </a:r>
              <a:r>
                <a:rPr lang="de-DE" dirty="0"/>
                <a:t>: </a:t>
              </a:r>
            </a:p>
            <a:p>
              <a:r>
                <a:rPr lang="de-DE" dirty="0"/>
                <a:t>• routes.py</a:t>
              </a:r>
            </a:p>
            <a:p>
              <a:r>
                <a:rPr lang="de-DE" dirty="0"/>
                <a:t>• database.py</a:t>
              </a:r>
            </a:p>
            <a:p>
              <a:r>
                <a:rPr lang="de-DE" dirty="0"/>
                <a:t>• updater.py </a:t>
              </a:r>
            </a:p>
            <a:p>
              <a:r>
                <a:rPr lang="de-DE" dirty="0"/>
                <a:t>• utils.py</a:t>
              </a:r>
            </a:p>
            <a:p>
              <a:r>
                <a:rPr lang="de-DE" dirty="0"/>
                <a:t>• websocket.py</a:t>
              </a:r>
            </a:p>
          </p:txBody>
        </p:sp>
        <p:sp>
          <p:nvSpPr>
            <p:cNvPr id="13" name="Pfeil: nach rechts 12">
              <a:extLst>
                <a:ext uri="{FF2B5EF4-FFF2-40B4-BE49-F238E27FC236}">
                  <a16:creationId xmlns:a16="http://schemas.microsoft.com/office/drawing/2014/main" id="{FDD29040-2C70-066A-72A0-6F5ABC8CBE13}"/>
                </a:ext>
              </a:extLst>
            </p:cNvPr>
            <p:cNvSpPr/>
            <p:nvPr/>
          </p:nvSpPr>
          <p:spPr>
            <a:xfrm rot="10800000">
              <a:off x="4267201" y="3670148"/>
              <a:ext cx="514476" cy="35763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222002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75A98-5F0F-D595-E8BA-5911D1E1A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FE7F1D28-6ED7-AD13-77FC-8A05E5C7F94D}"/>
              </a:ext>
            </a:extLst>
          </p:cNvPr>
          <p:cNvGrpSpPr/>
          <p:nvPr/>
        </p:nvGrpSpPr>
        <p:grpSpPr>
          <a:xfrm>
            <a:off x="446030" y="2691327"/>
            <a:ext cx="849370" cy="640109"/>
            <a:chOff x="408771" y="2691327"/>
            <a:chExt cx="849370" cy="640109"/>
          </a:xfrm>
        </p:grpSpPr>
        <p:grpSp>
          <p:nvGrpSpPr>
            <p:cNvPr id="25" name="object 25">
              <a:extLst>
                <a:ext uri="{FF2B5EF4-FFF2-40B4-BE49-F238E27FC236}">
                  <a16:creationId xmlns:a16="http://schemas.microsoft.com/office/drawing/2014/main" id="{A0618882-BF70-0CB4-A6C6-A67F3EB28DF5}"/>
                </a:ext>
              </a:extLst>
            </p:cNvPr>
            <p:cNvGrpSpPr/>
            <p:nvPr/>
          </p:nvGrpSpPr>
          <p:grpSpPr>
            <a:xfrm>
              <a:off x="772706" y="2961866"/>
              <a:ext cx="121920" cy="369570"/>
              <a:chOff x="859701" y="3258184"/>
              <a:chExt cx="121920" cy="369570"/>
            </a:xfrm>
          </p:grpSpPr>
          <p:sp>
            <p:nvSpPr>
              <p:cNvPr id="26" name="object 26">
                <a:extLst>
                  <a:ext uri="{FF2B5EF4-FFF2-40B4-BE49-F238E27FC236}">
                    <a16:creationId xmlns:a16="http://schemas.microsoft.com/office/drawing/2014/main" id="{E32DEA04-8556-9989-C83B-750686058728}"/>
                  </a:ext>
                </a:extLst>
              </p:cNvPr>
              <p:cNvSpPr/>
              <p:nvPr/>
            </p:nvSpPr>
            <p:spPr>
              <a:xfrm>
                <a:off x="920457" y="3364102"/>
                <a:ext cx="0" cy="250825"/>
              </a:xfrm>
              <a:custGeom>
                <a:avLst/>
                <a:gdLst/>
                <a:ahLst/>
                <a:cxnLst/>
                <a:rect l="l" t="t" r="r" b="b"/>
                <a:pathLst>
                  <a:path h="250825">
                    <a:moveTo>
                      <a:pt x="0" y="0"/>
                    </a:moveTo>
                    <a:lnTo>
                      <a:pt x="0" y="250444"/>
                    </a:lnTo>
                  </a:path>
                </a:pathLst>
              </a:custGeom>
              <a:ln w="25400">
                <a:solidFill>
                  <a:srgbClr val="B3B3B3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pic>
            <p:nvPicPr>
              <p:cNvPr id="27" name="object 27">
                <a:extLst>
                  <a:ext uri="{FF2B5EF4-FFF2-40B4-BE49-F238E27FC236}">
                    <a16:creationId xmlns:a16="http://schemas.microsoft.com/office/drawing/2014/main" id="{2473AE70-DE4B-59C2-9A38-E20EA742F3FF}"/>
                  </a:ext>
                </a:extLst>
              </p:cNvPr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859701" y="3258184"/>
                <a:ext cx="121500" cy="121538"/>
              </a:xfrm>
              <a:prstGeom prst="rect">
                <a:avLst/>
              </a:prstGeom>
            </p:spPr>
          </p:pic>
        </p:grpSp>
        <p:sp>
          <p:nvSpPr>
            <p:cNvPr id="28" name="object 28">
              <a:extLst>
                <a:ext uri="{FF2B5EF4-FFF2-40B4-BE49-F238E27FC236}">
                  <a16:creationId xmlns:a16="http://schemas.microsoft.com/office/drawing/2014/main" id="{DB645B50-4A48-787A-98E3-8AAFCF03032B}"/>
                </a:ext>
              </a:extLst>
            </p:cNvPr>
            <p:cNvSpPr txBox="1"/>
            <p:nvPr/>
          </p:nvSpPr>
          <p:spPr>
            <a:xfrm>
              <a:off x="408771" y="2691327"/>
              <a:ext cx="849370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lang="de-DE" sz="1600" b="1" spc="-25" dirty="0">
                  <a:solidFill>
                    <a:srgbClr val="002F62"/>
                  </a:solidFill>
                  <a:latin typeface="Calibri"/>
                  <a:cs typeface="Calibri"/>
                </a:rPr>
                <a:t>Frontend</a:t>
              </a:r>
              <a:endParaRPr sz="1600" dirty="0">
                <a:latin typeface="Calibri"/>
                <a:cs typeface="Calibri"/>
              </a:endParaRPr>
            </a:p>
          </p:txBody>
        </p:sp>
      </p:grpSp>
      <p:sp>
        <p:nvSpPr>
          <p:cNvPr id="59" name="object 59">
            <a:extLst>
              <a:ext uri="{FF2B5EF4-FFF2-40B4-BE49-F238E27FC236}">
                <a16:creationId xmlns:a16="http://schemas.microsoft.com/office/drawing/2014/main" id="{F9611824-F021-862F-7116-3D1196E97D6D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60" name="object 60">
            <a:extLst>
              <a:ext uri="{FF2B5EF4-FFF2-40B4-BE49-F238E27FC236}">
                <a16:creationId xmlns:a16="http://schemas.microsoft.com/office/drawing/2014/main" id="{42CEAE75-4C85-74AC-1A09-B105BA812F3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  <p:sp>
        <p:nvSpPr>
          <p:cNvPr id="61" name="object 2">
            <a:extLst>
              <a:ext uri="{FF2B5EF4-FFF2-40B4-BE49-F238E27FC236}">
                <a16:creationId xmlns:a16="http://schemas.microsoft.com/office/drawing/2014/main" id="{23883540-F57A-A4F9-AEB7-358229705FB4}"/>
              </a:ext>
            </a:extLst>
          </p:cNvPr>
          <p:cNvSpPr txBox="1">
            <a:spLocks/>
          </p:cNvSpPr>
          <p:nvPr/>
        </p:nvSpPr>
        <p:spPr>
          <a:xfrm>
            <a:off x="309473" y="344551"/>
            <a:ext cx="85250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441450">
              <a:spcBef>
                <a:spcPts val="100"/>
              </a:spcBef>
            </a:pPr>
            <a:r>
              <a:rPr lang="de-DE" b="1" spc="-10" dirty="0">
                <a:latin typeface="Arial"/>
                <a:cs typeface="Arial"/>
              </a:rPr>
              <a:t>Projektverlauf</a:t>
            </a:r>
          </a:p>
        </p:txBody>
      </p: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02B183F5-76B5-E923-2F93-2380ED53ACD7}"/>
              </a:ext>
            </a:extLst>
          </p:cNvPr>
          <p:cNvGrpSpPr/>
          <p:nvPr/>
        </p:nvGrpSpPr>
        <p:grpSpPr>
          <a:xfrm>
            <a:off x="3319766" y="3505200"/>
            <a:ext cx="785596" cy="648625"/>
            <a:chOff x="3319766" y="3505200"/>
            <a:chExt cx="785596" cy="648625"/>
          </a:xfrm>
        </p:grpSpPr>
        <p:grpSp>
          <p:nvGrpSpPr>
            <p:cNvPr id="87" name="object 25">
              <a:extLst>
                <a:ext uri="{FF2B5EF4-FFF2-40B4-BE49-F238E27FC236}">
                  <a16:creationId xmlns:a16="http://schemas.microsoft.com/office/drawing/2014/main" id="{B54DB48B-3BA0-6EA4-15C3-A804FD2DB4C9}"/>
                </a:ext>
              </a:extLst>
            </p:cNvPr>
            <p:cNvGrpSpPr/>
            <p:nvPr/>
          </p:nvGrpSpPr>
          <p:grpSpPr>
            <a:xfrm rot="10800000">
              <a:off x="3651401" y="3505200"/>
              <a:ext cx="121920" cy="369570"/>
              <a:chOff x="859701" y="3258184"/>
              <a:chExt cx="121920" cy="369570"/>
            </a:xfrm>
          </p:grpSpPr>
          <p:sp>
            <p:nvSpPr>
              <p:cNvPr id="88" name="object 26">
                <a:extLst>
                  <a:ext uri="{FF2B5EF4-FFF2-40B4-BE49-F238E27FC236}">
                    <a16:creationId xmlns:a16="http://schemas.microsoft.com/office/drawing/2014/main" id="{34603A4E-524F-C85F-E062-F8AAEE76E57B}"/>
                  </a:ext>
                </a:extLst>
              </p:cNvPr>
              <p:cNvSpPr/>
              <p:nvPr/>
            </p:nvSpPr>
            <p:spPr>
              <a:xfrm>
                <a:off x="920457" y="3364102"/>
                <a:ext cx="0" cy="250825"/>
              </a:xfrm>
              <a:custGeom>
                <a:avLst/>
                <a:gdLst/>
                <a:ahLst/>
                <a:cxnLst/>
                <a:rect l="l" t="t" r="r" b="b"/>
                <a:pathLst>
                  <a:path h="250825">
                    <a:moveTo>
                      <a:pt x="0" y="0"/>
                    </a:moveTo>
                    <a:lnTo>
                      <a:pt x="0" y="250444"/>
                    </a:lnTo>
                  </a:path>
                </a:pathLst>
              </a:custGeom>
              <a:ln w="25400">
                <a:solidFill>
                  <a:srgbClr val="B3B3B3"/>
                </a:solidFill>
              </a:ln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  <p:pic>
            <p:nvPicPr>
              <p:cNvPr id="89" name="object 27">
                <a:extLst>
                  <a:ext uri="{FF2B5EF4-FFF2-40B4-BE49-F238E27FC236}">
                    <a16:creationId xmlns:a16="http://schemas.microsoft.com/office/drawing/2014/main" id="{113C96BB-5696-F00F-468E-381304801022}"/>
                  </a:ext>
                </a:extLst>
              </p:cNvPr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859701" y="3258184"/>
                <a:ext cx="121500" cy="121538"/>
              </a:xfrm>
              <a:prstGeom prst="rect">
                <a:avLst/>
              </a:prstGeom>
            </p:spPr>
          </p:pic>
        </p:grpSp>
        <p:sp>
          <p:nvSpPr>
            <p:cNvPr id="106" name="object 28">
              <a:extLst>
                <a:ext uri="{FF2B5EF4-FFF2-40B4-BE49-F238E27FC236}">
                  <a16:creationId xmlns:a16="http://schemas.microsoft.com/office/drawing/2014/main" id="{DBF0CE2F-FDF2-C7F5-3496-83629FB12289}"/>
                </a:ext>
              </a:extLst>
            </p:cNvPr>
            <p:cNvSpPr txBox="1"/>
            <p:nvPr/>
          </p:nvSpPr>
          <p:spPr>
            <a:xfrm>
              <a:off x="3319766" y="3894780"/>
              <a:ext cx="785596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lang="de-DE" sz="1600" b="1" spc="-25" dirty="0" err="1">
                  <a:solidFill>
                    <a:srgbClr val="002F62"/>
                  </a:solidFill>
                  <a:latin typeface="Calibri"/>
                  <a:cs typeface="Calibri"/>
                </a:rPr>
                <a:t>Heatmap</a:t>
              </a:r>
              <a:endParaRPr sz="1600" dirty="0">
                <a:latin typeface="Calibri"/>
                <a:cs typeface="Calibri"/>
              </a:endParaRP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1B4A2E9-1D38-1EC4-D168-8CEB238FEC28}"/>
              </a:ext>
            </a:extLst>
          </p:cNvPr>
          <p:cNvGrpSpPr/>
          <p:nvPr/>
        </p:nvGrpSpPr>
        <p:grpSpPr>
          <a:xfrm>
            <a:off x="3964241" y="2528089"/>
            <a:ext cx="1452094" cy="846832"/>
            <a:chOff x="3964241" y="2528089"/>
            <a:chExt cx="1452094" cy="846832"/>
          </a:xfrm>
        </p:grpSpPr>
        <p:grpSp>
          <p:nvGrpSpPr>
            <p:cNvPr id="96" name="object 25">
              <a:extLst>
                <a:ext uri="{FF2B5EF4-FFF2-40B4-BE49-F238E27FC236}">
                  <a16:creationId xmlns:a16="http://schemas.microsoft.com/office/drawing/2014/main" id="{BD0A3ECA-8F93-F512-4905-49007F1402CC}"/>
                </a:ext>
              </a:extLst>
            </p:cNvPr>
            <p:cNvGrpSpPr/>
            <p:nvPr/>
          </p:nvGrpSpPr>
          <p:grpSpPr>
            <a:xfrm>
              <a:off x="4495800" y="3005351"/>
              <a:ext cx="121920" cy="369570"/>
              <a:chOff x="859701" y="3258184"/>
              <a:chExt cx="121920" cy="369570"/>
            </a:xfrm>
          </p:grpSpPr>
          <p:sp>
            <p:nvSpPr>
              <p:cNvPr id="97" name="object 26">
                <a:extLst>
                  <a:ext uri="{FF2B5EF4-FFF2-40B4-BE49-F238E27FC236}">
                    <a16:creationId xmlns:a16="http://schemas.microsoft.com/office/drawing/2014/main" id="{56907C24-0E1C-07C6-099F-F7ECB54A65D1}"/>
                  </a:ext>
                </a:extLst>
              </p:cNvPr>
              <p:cNvSpPr/>
              <p:nvPr/>
            </p:nvSpPr>
            <p:spPr>
              <a:xfrm>
                <a:off x="920457" y="3364102"/>
                <a:ext cx="0" cy="250825"/>
              </a:xfrm>
              <a:custGeom>
                <a:avLst/>
                <a:gdLst/>
                <a:ahLst/>
                <a:cxnLst/>
                <a:rect l="l" t="t" r="r" b="b"/>
                <a:pathLst>
                  <a:path h="250825">
                    <a:moveTo>
                      <a:pt x="0" y="0"/>
                    </a:moveTo>
                    <a:lnTo>
                      <a:pt x="0" y="250444"/>
                    </a:lnTo>
                  </a:path>
                </a:pathLst>
              </a:custGeom>
              <a:ln w="25400">
                <a:solidFill>
                  <a:srgbClr val="B3B3B3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pic>
            <p:nvPicPr>
              <p:cNvPr id="98" name="object 27">
                <a:extLst>
                  <a:ext uri="{FF2B5EF4-FFF2-40B4-BE49-F238E27FC236}">
                    <a16:creationId xmlns:a16="http://schemas.microsoft.com/office/drawing/2014/main" id="{A752B4FD-592E-1856-AAAB-9293A2621F8D}"/>
                  </a:ext>
                </a:extLst>
              </p:cNvPr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859701" y="3258184"/>
                <a:ext cx="121500" cy="121538"/>
              </a:xfrm>
              <a:prstGeom prst="rect">
                <a:avLst/>
              </a:prstGeom>
            </p:spPr>
          </p:pic>
        </p:grpSp>
        <p:sp>
          <p:nvSpPr>
            <p:cNvPr id="107" name="object 28">
              <a:extLst>
                <a:ext uri="{FF2B5EF4-FFF2-40B4-BE49-F238E27FC236}">
                  <a16:creationId xmlns:a16="http://schemas.microsoft.com/office/drawing/2014/main" id="{B996A8F7-B68A-3191-9102-008EEE7EA990}"/>
                </a:ext>
              </a:extLst>
            </p:cNvPr>
            <p:cNvSpPr txBox="1"/>
            <p:nvPr/>
          </p:nvSpPr>
          <p:spPr>
            <a:xfrm>
              <a:off x="3964241" y="2528089"/>
              <a:ext cx="1452094" cy="443711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00"/>
                </a:spcBef>
              </a:pPr>
              <a:r>
                <a:rPr lang="de-DE" sz="1400" b="1" spc="-25" dirty="0" err="1">
                  <a:solidFill>
                    <a:srgbClr val="002F62"/>
                  </a:solidFill>
                  <a:latin typeface="Calibri"/>
                  <a:cs typeface="Calibri"/>
                </a:rPr>
                <a:t>flyTo</a:t>
              </a:r>
              <a:r>
                <a:rPr lang="de-DE" sz="1400" b="1" spc="-25" dirty="0">
                  <a:solidFill>
                    <a:srgbClr val="002F62"/>
                  </a:solidFill>
                  <a:latin typeface="Calibri"/>
                  <a:cs typeface="Calibri"/>
                </a:rPr>
                <a:t>-Methode und Verschönerung</a:t>
              </a:r>
              <a:endParaRPr sz="1400" dirty="0">
                <a:latin typeface="Calibri"/>
                <a:cs typeface="Calibri"/>
              </a:endParaRPr>
            </a:p>
          </p:txBody>
        </p:sp>
      </p:grpSp>
      <p:pic>
        <p:nvPicPr>
          <p:cNvPr id="110" name="Grafik 109" descr="Ein Bild, das Logo, Grafiken, Clipart, Kreis enthält.">
            <a:extLst>
              <a:ext uri="{FF2B5EF4-FFF2-40B4-BE49-F238E27FC236}">
                <a16:creationId xmlns:a16="http://schemas.microsoft.com/office/drawing/2014/main" id="{FA0C718E-E239-7C9E-F262-06D16E1DB0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576" y="133547"/>
            <a:ext cx="711830" cy="711830"/>
          </a:xfrm>
          <a:prstGeom prst="rect">
            <a:avLst/>
          </a:prstGeom>
        </p:spPr>
      </p:pic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ABF235DA-7244-34BE-3421-481D425D37D2}"/>
              </a:ext>
            </a:extLst>
          </p:cNvPr>
          <p:cNvGrpSpPr/>
          <p:nvPr/>
        </p:nvGrpSpPr>
        <p:grpSpPr>
          <a:xfrm>
            <a:off x="414409" y="3294562"/>
            <a:ext cx="2100191" cy="276999"/>
            <a:chOff x="408772" y="3294562"/>
            <a:chExt cx="2100191" cy="276999"/>
          </a:xfrm>
        </p:grpSpPr>
        <p:sp>
          <p:nvSpPr>
            <p:cNvPr id="112" name="Rechteck 111">
              <a:extLst>
                <a:ext uri="{FF2B5EF4-FFF2-40B4-BE49-F238E27FC236}">
                  <a16:creationId xmlns:a16="http://schemas.microsoft.com/office/drawing/2014/main" id="{B57562D3-FC81-8DCE-B2D5-40E7C235B62F}"/>
                </a:ext>
              </a:extLst>
            </p:cNvPr>
            <p:cNvSpPr>
              <a:spLocks/>
            </p:cNvSpPr>
            <p:nvPr/>
          </p:nvSpPr>
          <p:spPr>
            <a:xfrm>
              <a:off x="408772" y="3318152"/>
              <a:ext cx="2100191" cy="22936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8" name="Textfeld 107">
              <a:extLst>
                <a:ext uri="{FF2B5EF4-FFF2-40B4-BE49-F238E27FC236}">
                  <a16:creationId xmlns:a16="http://schemas.microsoft.com/office/drawing/2014/main" id="{B2EF63AF-9F93-AE3E-B254-2D83EA4CE1BB}"/>
                </a:ext>
              </a:extLst>
            </p:cNvPr>
            <p:cNvSpPr txBox="1">
              <a:spLocks/>
            </p:cNvSpPr>
            <p:nvPr/>
          </p:nvSpPr>
          <p:spPr>
            <a:xfrm>
              <a:off x="906716" y="3294562"/>
              <a:ext cx="1093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Wochenende</a:t>
              </a: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1A6A2EE3-3B44-EEC1-1116-FC85C55DBD56}"/>
              </a:ext>
            </a:extLst>
          </p:cNvPr>
          <p:cNvGrpSpPr/>
          <p:nvPr/>
        </p:nvGrpSpPr>
        <p:grpSpPr>
          <a:xfrm>
            <a:off x="5520223" y="2712755"/>
            <a:ext cx="880577" cy="670350"/>
            <a:chOff x="5520223" y="2712755"/>
            <a:chExt cx="880577" cy="670350"/>
          </a:xfrm>
        </p:grpSpPr>
        <p:grpSp>
          <p:nvGrpSpPr>
            <p:cNvPr id="82" name="object 25">
              <a:extLst>
                <a:ext uri="{FF2B5EF4-FFF2-40B4-BE49-F238E27FC236}">
                  <a16:creationId xmlns:a16="http://schemas.microsoft.com/office/drawing/2014/main" id="{EEFECFB5-F652-97E0-6ED7-6A2F3DC045A3}"/>
                </a:ext>
              </a:extLst>
            </p:cNvPr>
            <p:cNvGrpSpPr/>
            <p:nvPr/>
          </p:nvGrpSpPr>
          <p:grpSpPr>
            <a:xfrm>
              <a:off x="5925721" y="3013535"/>
              <a:ext cx="121920" cy="369570"/>
              <a:chOff x="859701" y="3258184"/>
              <a:chExt cx="121920" cy="369570"/>
            </a:xfrm>
          </p:grpSpPr>
          <p:sp>
            <p:nvSpPr>
              <p:cNvPr id="83" name="object 26">
                <a:extLst>
                  <a:ext uri="{FF2B5EF4-FFF2-40B4-BE49-F238E27FC236}">
                    <a16:creationId xmlns:a16="http://schemas.microsoft.com/office/drawing/2014/main" id="{B79FABE0-CBB3-2288-514E-826E2E129070}"/>
                  </a:ext>
                </a:extLst>
              </p:cNvPr>
              <p:cNvSpPr/>
              <p:nvPr/>
            </p:nvSpPr>
            <p:spPr>
              <a:xfrm>
                <a:off x="920457" y="3364102"/>
                <a:ext cx="0" cy="250825"/>
              </a:xfrm>
              <a:custGeom>
                <a:avLst/>
                <a:gdLst/>
                <a:ahLst/>
                <a:cxnLst/>
                <a:rect l="l" t="t" r="r" b="b"/>
                <a:pathLst>
                  <a:path h="250825">
                    <a:moveTo>
                      <a:pt x="0" y="0"/>
                    </a:moveTo>
                    <a:lnTo>
                      <a:pt x="0" y="250444"/>
                    </a:lnTo>
                  </a:path>
                </a:pathLst>
              </a:custGeom>
              <a:ln w="25400">
                <a:solidFill>
                  <a:srgbClr val="B3B3B3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pic>
            <p:nvPicPr>
              <p:cNvPr id="84" name="object 27">
                <a:extLst>
                  <a:ext uri="{FF2B5EF4-FFF2-40B4-BE49-F238E27FC236}">
                    <a16:creationId xmlns:a16="http://schemas.microsoft.com/office/drawing/2014/main" id="{F1C98FB9-8563-0C26-64D0-AC806E94514D}"/>
                  </a:ext>
                </a:extLst>
              </p:cNvPr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859701" y="3258184"/>
                <a:ext cx="121500" cy="121538"/>
              </a:xfrm>
              <a:prstGeom prst="rect">
                <a:avLst/>
              </a:prstGeom>
            </p:spPr>
          </p:pic>
        </p:grpSp>
        <p:sp>
          <p:nvSpPr>
            <p:cNvPr id="2" name="object 28">
              <a:extLst>
                <a:ext uri="{FF2B5EF4-FFF2-40B4-BE49-F238E27FC236}">
                  <a16:creationId xmlns:a16="http://schemas.microsoft.com/office/drawing/2014/main" id="{1A9683C8-8276-7200-A18A-96F4EC46EBEF}"/>
                </a:ext>
              </a:extLst>
            </p:cNvPr>
            <p:cNvSpPr txBox="1"/>
            <p:nvPr/>
          </p:nvSpPr>
          <p:spPr>
            <a:xfrm>
              <a:off x="5520223" y="2712755"/>
              <a:ext cx="880577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lang="de-DE" sz="1600" b="1" spc="-25" dirty="0" err="1">
                  <a:solidFill>
                    <a:srgbClr val="002F62"/>
                  </a:solidFill>
                  <a:latin typeface="Calibri"/>
                  <a:cs typeface="Calibri"/>
                </a:rPr>
                <a:t>Darkmode</a:t>
              </a:r>
              <a:endParaRPr sz="1600" dirty="0">
                <a:latin typeface="Calibri"/>
                <a:cs typeface="Calibri"/>
              </a:endParaRPr>
            </a:p>
          </p:txBody>
        </p: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C38B96CD-DFE6-F973-B635-83F47B0B72B5}"/>
              </a:ext>
            </a:extLst>
          </p:cNvPr>
          <p:cNvGrpSpPr/>
          <p:nvPr/>
        </p:nvGrpSpPr>
        <p:grpSpPr>
          <a:xfrm>
            <a:off x="4295977" y="3505200"/>
            <a:ext cx="1469497" cy="640862"/>
            <a:chOff x="4295977" y="3525210"/>
            <a:chExt cx="1469497" cy="640862"/>
          </a:xfrm>
        </p:grpSpPr>
        <p:sp>
          <p:nvSpPr>
            <p:cNvPr id="105" name="object 28">
              <a:extLst>
                <a:ext uri="{FF2B5EF4-FFF2-40B4-BE49-F238E27FC236}">
                  <a16:creationId xmlns:a16="http://schemas.microsoft.com/office/drawing/2014/main" id="{4DD4F669-F729-204C-2D99-26F0F1B07B3D}"/>
                </a:ext>
              </a:extLst>
            </p:cNvPr>
            <p:cNvSpPr txBox="1"/>
            <p:nvPr/>
          </p:nvSpPr>
          <p:spPr>
            <a:xfrm>
              <a:off x="4295977" y="3907027"/>
              <a:ext cx="1469497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lang="de-DE" sz="1600" b="1" spc="-25" dirty="0">
                  <a:solidFill>
                    <a:srgbClr val="002F62"/>
                  </a:solidFill>
                  <a:latin typeface="Calibri"/>
                  <a:cs typeface="Calibri"/>
                </a:rPr>
                <a:t>Datenanalysetool</a:t>
              </a:r>
              <a:endParaRPr sz="1600" dirty="0">
                <a:latin typeface="Calibri"/>
                <a:cs typeface="Calibri"/>
              </a:endParaRPr>
            </a:p>
          </p:txBody>
        </p:sp>
        <p:grpSp>
          <p:nvGrpSpPr>
            <p:cNvPr id="4" name="object 25">
              <a:extLst>
                <a:ext uri="{FF2B5EF4-FFF2-40B4-BE49-F238E27FC236}">
                  <a16:creationId xmlns:a16="http://schemas.microsoft.com/office/drawing/2014/main" id="{56FD671D-08CD-06CA-99F4-E51D63813A53}"/>
                </a:ext>
              </a:extLst>
            </p:cNvPr>
            <p:cNvGrpSpPr/>
            <p:nvPr/>
          </p:nvGrpSpPr>
          <p:grpSpPr>
            <a:xfrm rot="10800000">
              <a:off x="4983480" y="3525210"/>
              <a:ext cx="121920" cy="369570"/>
              <a:chOff x="859701" y="3258184"/>
              <a:chExt cx="121920" cy="369570"/>
            </a:xfrm>
          </p:grpSpPr>
          <p:sp>
            <p:nvSpPr>
              <p:cNvPr id="5" name="object 26">
                <a:extLst>
                  <a:ext uri="{FF2B5EF4-FFF2-40B4-BE49-F238E27FC236}">
                    <a16:creationId xmlns:a16="http://schemas.microsoft.com/office/drawing/2014/main" id="{A28937FC-E07E-56B9-33E2-41D5920FC0EB}"/>
                  </a:ext>
                </a:extLst>
              </p:cNvPr>
              <p:cNvSpPr/>
              <p:nvPr/>
            </p:nvSpPr>
            <p:spPr>
              <a:xfrm>
                <a:off x="920457" y="3364102"/>
                <a:ext cx="0" cy="250825"/>
              </a:xfrm>
              <a:custGeom>
                <a:avLst/>
                <a:gdLst/>
                <a:ahLst/>
                <a:cxnLst/>
                <a:rect l="l" t="t" r="r" b="b"/>
                <a:pathLst>
                  <a:path h="250825">
                    <a:moveTo>
                      <a:pt x="0" y="0"/>
                    </a:moveTo>
                    <a:lnTo>
                      <a:pt x="0" y="250444"/>
                    </a:lnTo>
                  </a:path>
                </a:pathLst>
              </a:custGeom>
              <a:ln w="25400">
                <a:solidFill>
                  <a:srgbClr val="B3B3B3"/>
                </a:solidFill>
              </a:ln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  <p:pic>
            <p:nvPicPr>
              <p:cNvPr id="6" name="object 27">
                <a:extLst>
                  <a:ext uri="{FF2B5EF4-FFF2-40B4-BE49-F238E27FC236}">
                    <a16:creationId xmlns:a16="http://schemas.microsoft.com/office/drawing/2014/main" id="{58924DCF-C93E-0F9A-888B-ABB9F6BB124C}"/>
                  </a:ext>
                </a:extLst>
              </p:cNvPr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859701" y="3258184"/>
                <a:ext cx="121500" cy="121538"/>
              </a:xfrm>
              <a:prstGeom prst="rect">
                <a:avLst/>
              </a:prstGeom>
            </p:spPr>
          </p:pic>
        </p:grpSp>
      </p:grp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5506801D-862D-A59D-4C3E-15E0B8343559}"/>
              </a:ext>
            </a:extLst>
          </p:cNvPr>
          <p:cNvGrpSpPr/>
          <p:nvPr/>
        </p:nvGrpSpPr>
        <p:grpSpPr>
          <a:xfrm>
            <a:off x="6055996" y="3519695"/>
            <a:ext cx="743547" cy="612239"/>
            <a:chOff x="6055996" y="3519695"/>
            <a:chExt cx="743547" cy="612239"/>
          </a:xfrm>
        </p:grpSpPr>
        <p:sp>
          <p:nvSpPr>
            <p:cNvPr id="3" name="object 28">
              <a:extLst>
                <a:ext uri="{FF2B5EF4-FFF2-40B4-BE49-F238E27FC236}">
                  <a16:creationId xmlns:a16="http://schemas.microsoft.com/office/drawing/2014/main" id="{03277C10-83B8-A37A-EF6B-728F7D45ED4C}"/>
                </a:ext>
              </a:extLst>
            </p:cNvPr>
            <p:cNvSpPr txBox="1"/>
            <p:nvPr/>
          </p:nvSpPr>
          <p:spPr>
            <a:xfrm>
              <a:off x="6055996" y="3872889"/>
              <a:ext cx="743547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lang="de-DE" sz="1600" b="1" spc="-25" dirty="0">
                  <a:solidFill>
                    <a:srgbClr val="002F62"/>
                  </a:solidFill>
                  <a:latin typeface="Calibri"/>
                  <a:cs typeface="Calibri"/>
                </a:rPr>
                <a:t>Legende</a:t>
              </a:r>
              <a:endParaRPr sz="1600" dirty="0">
                <a:latin typeface="Calibri"/>
                <a:cs typeface="Calibri"/>
              </a:endParaRPr>
            </a:p>
          </p:txBody>
        </p:sp>
        <p:grpSp>
          <p:nvGrpSpPr>
            <p:cNvPr id="7" name="object 25">
              <a:extLst>
                <a:ext uri="{FF2B5EF4-FFF2-40B4-BE49-F238E27FC236}">
                  <a16:creationId xmlns:a16="http://schemas.microsoft.com/office/drawing/2014/main" id="{E79414F1-0577-3858-03F0-471ECB3C9A56}"/>
                </a:ext>
              </a:extLst>
            </p:cNvPr>
            <p:cNvGrpSpPr/>
            <p:nvPr/>
          </p:nvGrpSpPr>
          <p:grpSpPr>
            <a:xfrm rot="10800000">
              <a:off x="6335215" y="3519695"/>
              <a:ext cx="121920" cy="369570"/>
              <a:chOff x="859701" y="3258184"/>
              <a:chExt cx="121920" cy="369570"/>
            </a:xfrm>
          </p:grpSpPr>
          <p:sp>
            <p:nvSpPr>
              <p:cNvPr id="8" name="object 26">
                <a:extLst>
                  <a:ext uri="{FF2B5EF4-FFF2-40B4-BE49-F238E27FC236}">
                    <a16:creationId xmlns:a16="http://schemas.microsoft.com/office/drawing/2014/main" id="{AFFF0162-C81B-40B3-3620-2758BB7E9971}"/>
                  </a:ext>
                </a:extLst>
              </p:cNvPr>
              <p:cNvSpPr/>
              <p:nvPr/>
            </p:nvSpPr>
            <p:spPr>
              <a:xfrm>
                <a:off x="920457" y="3364102"/>
                <a:ext cx="0" cy="250825"/>
              </a:xfrm>
              <a:custGeom>
                <a:avLst/>
                <a:gdLst/>
                <a:ahLst/>
                <a:cxnLst/>
                <a:rect l="l" t="t" r="r" b="b"/>
                <a:pathLst>
                  <a:path h="250825">
                    <a:moveTo>
                      <a:pt x="0" y="0"/>
                    </a:moveTo>
                    <a:lnTo>
                      <a:pt x="0" y="250444"/>
                    </a:lnTo>
                  </a:path>
                </a:pathLst>
              </a:custGeom>
              <a:ln w="25400">
                <a:solidFill>
                  <a:srgbClr val="B3B3B3"/>
                </a:solidFill>
              </a:ln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  <p:pic>
            <p:nvPicPr>
              <p:cNvPr id="9" name="object 27">
                <a:extLst>
                  <a:ext uri="{FF2B5EF4-FFF2-40B4-BE49-F238E27FC236}">
                    <a16:creationId xmlns:a16="http://schemas.microsoft.com/office/drawing/2014/main" id="{24F90E1B-98BB-2631-7DDD-9E18BAE8788A}"/>
                  </a:ext>
                </a:extLst>
              </p:cNvPr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859701" y="3258184"/>
                <a:ext cx="121500" cy="121538"/>
              </a:xfrm>
              <a:prstGeom prst="rect">
                <a:avLst/>
              </a:prstGeom>
            </p:spPr>
          </p:pic>
        </p:grpSp>
      </p:grp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CD143AE1-EC7C-4CAB-76D2-3AA4480F945F}"/>
              </a:ext>
            </a:extLst>
          </p:cNvPr>
          <p:cNvGrpSpPr/>
          <p:nvPr/>
        </p:nvGrpSpPr>
        <p:grpSpPr>
          <a:xfrm>
            <a:off x="6547488" y="2707677"/>
            <a:ext cx="1081609" cy="633069"/>
            <a:chOff x="6547488" y="2707677"/>
            <a:chExt cx="1081609" cy="633069"/>
          </a:xfrm>
        </p:grpSpPr>
        <p:grpSp>
          <p:nvGrpSpPr>
            <p:cNvPr id="10" name="object 25">
              <a:extLst>
                <a:ext uri="{FF2B5EF4-FFF2-40B4-BE49-F238E27FC236}">
                  <a16:creationId xmlns:a16="http://schemas.microsoft.com/office/drawing/2014/main" id="{F7AAEB26-AB66-CCC0-839E-32C8244DC488}"/>
                </a:ext>
              </a:extLst>
            </p:cNvPr>
            <p:cNvGrpSpPr/>
            <p:nvPr/>
          </p:nvGrpSpPr>
          <p:grpSpPr>
            <a:xfrm>
              <a:off x="7010400" y="2971176"/>
              <a:ext cx="121920" cy="369570"/>
              <a:chOff x="859701" y="3258184"/>
              <a:chExt cx="121920" cy="369570"/>
            </a:xfrm>
          </p:grpSpPr>
          <p:sp>
            <p:nvSpPr>
              <p:cNvPr id="11" name="object 26">
                <a:extLst>
                  <a:ext uri="{FF2B5EF4-FFF2-40B4-BE49-F238E27FC236}">
                    <a16:creationId xmlns:a16="http://schemas.microsoft.com/office/drawing/2014/main" id="{90DD6799-901C-62B6-DE4A-139CE2BCEE75}"/>
                  </a:ext>
                </a:extLst>
              </p:cNvPr>
              <p:cNvSpPr/>
              <p:nvPr/>
            </p:nvSpPr>
            <p:spPr>
              <a:xfrm>
                <a:off x="920457" y="3364102"/>
                <a:ext cx="0" cy="250825"/>
              </a:xfrm>
              <a:custGeom>
                <a:avLst/>
                <a:gdLst/>
                <a:ahLst/>
                <a:cxnLst/>
                <a:rect l="l" t="t" r="r" b="b"/>
                <a:pathLst>
                  <a:path h="250825">
                    <a:moveTo>
                      <a:pt x="0" y="0"/>
                    </a:moveTo>
                    <a:lnTo>
                      <a:pt x="0" y="250444"/>
                    </a:lnTo>
                  </a:path>
                </a:pathLst>
              </a:custGeom>
              <a:ln w="25400">
                <a:solidFill>
                  <a:srgbClr val="B3B3B3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pic>
            <p:nvPicPr>
              <p:cNvPr id="12" name="object 27">
                <a:extLst>
                  <a:ext uri="{FF2B5EF4-FFF2-40B4-BE49-F238E27FC236}">
                    <a16:creationId xmlns:a16="http://schemas.microsoft.com/office/drawing/2014/main" id="{CDE9203F-E551-62F4-AD4D-13BF25C29B1B}"/>
                  </a:ext>
                </a:extLst>
              </p:cNvPr>
              <p:cNvPicPr/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859701" y="3258184"/>
                <a:ext cx="121500" cy="121538"/>
              </a:xfrm>
              <a:prstGeom prst="rect">
                <a:avLst/>
              </a:prstGeom>
            </p:spPr>
          </p:pic>
        </p:grpSp>
        <p:sp>
          <p:nvSpPr>
            <p:cNvPr id="16" name="object 28">
              <a:extLst>
                <a:ext uri="{FF2B5EF4-FFF2-40B4-BE49-F238E27FC236}">
                  <a16:creationId xmlns:a16="http://schemas.microsoft.com/office/drawing/2014/main" id="{8501A0C5-F256-E971-D2B6-C1831500CE30}"/>
                </a:ext>
              </a:extLst>
            </p:cNvPr>
            <p:cNvSpPr txBox="1"/>
            <p:nvPr/>
          </p:nvSpPr>
          <p:spPr>
            <a:xfrm>
              <a:off x="6547488" y="2707677"/>
              <a:ext cx="1081609" cy="259045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lang="de-DE" sz="1600" b="1" spc="-25" dirty="0">
                  <a:solidFill>
                    <a:srgbClr val="002F62"/>
                  </a:solidFill>
                  <a:latin typeface="Calibri"/>
                  <a:cs typeface="Calibri"/>
                </a:rPr>
                <a:t>Auswahltool</a:t>
              </a:r>
              <a:endParaRPr sz="1600" dirty="0">
                <a:latin typeface="Calibri"/>
                <a:cs typeface="Calibri"/>
              </a:endParaRPr>
            </a:p>
          </p:txBody>
        </p:sp>
      </p:grp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38144AE4-7293-F5DA-9D83-5713B8D5A8F9}"/>
              </a:ext>
            </a:extLst>
          </p:cNvPr>
          <p:cNvGrpSpPr/>
          <p:nvPr/>
        </p:nvGrpSpPr>
        <p:grpSpPr>
          <a:xfrm>
            <a:off x="2274792" y="1765191"/>
            <a:ext cx="1840008" cy="1602398"/>
            <a:chOff x="2274792" y="1765191"/>
            <a:chExt cx="1840008" cy="1602398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B6964B53-73D9-8EAA-F8E9-2DDCF9A02571}"/>
                </a:ext>
              </a:extLst>
            </p:cNvPr>
            <p:cNvGrpSpPr/>
            <p:nvPr/>
          </p:nvGrpSpPr>
          <p:grpSpPr>
            <a:xfrm>
              <a:off x="2852172" y="2714482"/>
              <a:ext cx="984963" cy="653107"/>
              <a:chOff x="2852172" y="2714482"/>
              <a:chExt cx="984963" cy="653107"/>
            </a:xfrm>
          </p:grpSpPr>
          <p:grpSp>
            <p:nvGrpSpPr>
              <p:cNvPr id="90" name="object 25">
                <a:extLst>
                  <a:ext uri="{FF2B5EF4-FFF2-40B4-BE49-F238E27FC236}">
                    <a16:creationId xmlns:a16="http://schemas.microsoft.com/office/drawing/2014/main" id="{10D05E0E-1A29-C5E1-D084-600D2F917049}"/>
                  </a:ext>
                </a:extLst>
              </p:cNvPr>
              <p:cNvGrpSpPr/>
              <p:nvPr/>
            </p:nvGrpSpPr>
            <p:grpSpPr>
              <a:xfrm>
                <a:off x="3283904" y="3010846"/>
                <a:ext cx="121500" cy="356743"/>
                <a:chOff x="859701" y="3258184"/>
                <a:chExt cx="121500" cy="356743"/>
              </a:xfrm>
            </p:grpSpPr>
            <p:sp>
              <p:nvSpPr>
                <p:cNvPr id="91" name="object 26">
                  <a:extLst>
                    <a:ext uri="{FF2B5EF4-FFF2-40B4-BE49-F238E27FC236}">
                      <a16:creationId xmlns:a16="http://schemas.microsoft.com/office/drawing/2014/main" id="{DD03CD52-14DA-C34A-9CAC-01509A0F9B84}"/>
                    </a:ext>
                  </a:extLst>
                </p:cNvPr>
                <p:cNvSpPr/>
                <p:nvPr/>
              </p:nvSpPr>
              <p:spPr>
                <a:xfrm>
                  <a:off x="920457" y="3364102"/>
                  <a:ext cx="0" cy="2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h="250825">
                      <a:moveTo>
                        <a:pt x="0" y="0"/>
                      </a:moveTo>
                      <a:lnTo>
                        <a:pt x="0" y="250444"/>
                      </a:lnTo>
                    </a:path>
                  </a:pathLst>
                </a:custGeom>
                <a:ln w="25400">
                  <a:solidFill>
                    <a:srgbClr val="B3B3B3"/>
                  </a:solidFill>
                </a:ln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  <p:pic>
              <p:nvPicPr>
                <p:cNvPr id="92" name="object 27">
                  <a:extLst>
                    <a:ext uri="{FF2B5EF4-FFF2-40B4-BE49-F238E27FC236}">
                      <a16:creationId xmlns:a16="http://schemas.microsoft.com/office/drawing/2014/main" id="{027EC049-E75E-450C-BA66-097C908F1296}"/>
                    </a:ext>
                  </a:extLst>
                </p:cNvPr>
                <p:cNvPicPr/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859701" y="3258184"/>
                  <a:ext cx="121500" cy="121538"/>
                </a:xfrm>
                <a:prstGeom prst="rect">
                  <a:avLst/>
                </a:prstGeom>
              </p:spPr>
            </p:pic>
          </p:grpSp>
          <p:sp>
            <p:nvSpPr>
              <p:cNvPr id="103" name="object 28">
                <a:extLst>
                  <a:ext uri="{FF2B5EF4-FFF2-40B4-BE49-F238E27FC236}">
                    <a16:creationId xmlns:a16="http://schemas.microsoft.com/office/drawing/2014/main" id="{2EF9690C-C1B9-9D64-C55F-F5CEF57BA5F9}"/>
                  </a:ext>
                </a:extLst>
              </p:cNvPr>
              <p:cNvSpPr txBox="1"/>
              <p:nvPr/>
            </p:nvSpPr>
            <p:spPr>
              <a:xfrm>
                <a:off x="2852172" y="2714482"/>
                <a:ext cx="984963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lang="de-DE" sz="1600" b="1" spc="-25" dirty="0">
                    <a:solidFill>
                      <a:srgbClr val="002F62"/>
                    </a:solidFill>
                    <a:latin typeface="Calibri"/>
                    <a:cs typeface="Calibri"/>
                  </a:rPr>
                  <a:t>Backend Fix</a:t>
                </a:r>
                <a:endParaRPr sz="1600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FFCCC23D-8097-F029-D763-0F1D4BE5867C}"/>
                </a:ext>
              </a:extLst>
            </p:cNvPr>
            <p:cNvGrpSpPr/>
            <p:nvPr/>
          </p:nvGrpSpPr>
          <p:grpSpPr>
            <a:xfrm>
              <a:off x="2274792" y="1765191"/>
              <a:ext cx="1840008" cy="815401"/>
              <a:chOff x="2283040" y="1765191"/>
              <a:chExt cx="1840008" cy="815401"/>
            </a:xfrm>
          </p:grpSpPr>
          <p:sp>
            <p:nvSpPr>
              <p:cNvPr id="17" name="Pfeil: nach rechts 16">
                <a:extLst>
                  <a:ext uri="{FF2B5EF4-FFF2-40B4-BE49-F238E27FC236}">
                    <a16:creationId xmlns:a16="http://schemas.microsoft.com/office/drawing/2014/main" id="{AC1EC6DB-964C-2175-FADF-16BD507D3DFE}"/>
                  </a:ext>
                </a:extLst>
              </p:cNvPr>
              <p:cNvSpPr/>
              <p:nvPr/>
            </p:nvSpPr>
            <p:spPr>
              <a:xfrm rot="5400000">
                <a:off x="3073668" y="2144539"/>
                <a:ext cx="514476" cy="357630"/>
              </a:xfrm>
              <a:prstGeom prst="rightArrow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97F8CE4C-96E6-44FE-636D-50B3713A99D1}"/>
                  </a:ext>
                </a:extLst>
              </p:cNvPr>
              <p:cNvSpPr/>
              <p:nvPr/>
            </p:nvSpPr>
            <p:spPr>
              <a:xfrm>
                <a:off x="2300726" y="1765191"/>
                <a:ext cx="1804636" cy="69024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F6417D69-D7B0-DF48-2838-A10EDCFC15B7}"/>
                  </a:ext>
                </a:extLst>
              </p:cNvPr>
              <p:cNvSpPr txBox="1"/>
              <p:nvPr/>
            </p:nvSpPr>
            <p:spPr>
              <a:xfrm>
                <a:off x="2283040" y="1791706"/>
                <a:ext cx="184000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de-DE" sz="1200" b="0" i="0" dirty="0">
                    <a:effectLst/>
                    <a:latin typeface="gg sans"/>
                  </a:rPr>
                  <a:t>Bug Fixes</a:t>
                </a:r>
              </a:p>
              <a:p>
                <a:pPr marL="171450" indent="-171450">
                  <a:buFontTx/>
                  <a:buChar char="-"/>
                </a:pPr>
                <a:r>
                  <a:rPr lang="de-DE" sz="1200" dirty="0">
                    <a:solidFill>
                      <a:schemeClr val="tx1"/>
                    </a:solidFill>
                    <a:latin typeface="gg sans"/>
                  </a:rPr>
                  <a:t>Senden der Daten ans Frontend</a:t>
                </a:r>
                <a:endParaRPr lang="de-DE" sz="1200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D306AE4C-622C-5F55-2021-A6545B2E77F9}"/>
              </a:ext>
            </a:extLst>
          </p:cNvPr>
          <p:cNvGrpSpPr/>
          <p:nvPr/>
        </p:nvGrpSpPr>
        <p:grpSpPr>
          <a:xfrm>
            <a:off x="699731" y="2691327"/>
            <a:ext cx="2087868" cy="2406898"/>
            <a:chOff x="699731" y="2691327"/>
            <a:chExt cx="2087868" cy="2406898"/>
          </a:xfrm>
        </p:grpSpPr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C148EE40-BE5C-F157-EA40-40D80E477AEE}"/>
                </a:ext>
              </a:extLst>
            </p:cNvPr>
            <p:cNvGrpSpPr/>
            <p:nvPr/>
          </p:nvGrpSpPr>
          <p:grpSpPr>
            <a:xfrm>
              <a:off x="1524000" y="2691327"/>
              <a:ext cx="984963" cy="640109"/>
              <a:chOff x="1524000" y="2691327"/>
              <a:chExt cx="984963" cy="640109"/>
            </a:xfrm>
          </p:grpSpPr>
          <p:grpSp>
            <p:nvGrpSpPr>
              <p:cNvPr id="79" name="object 25">
                <a:extLst>
                  <a:ext uri="{FF2B5EF4-FFF2-40B4-BE49-F238E27FC236}">
                    <a16:creationId xmlns:a16="http://schemas.microsoft.com/office/drawing/2014/main" id="{FD178CED-64A1-BD22-25FA-F133C6C0BEB1}"/>
                  </a:ext>
                </a:extLst>
              </p:cNvPr>
              <p:cNvGrpSpPr/>
              <p:nvPr/>
            </p:nvGrpSpPr>
            <p:grpSpPr>
              <a:xfrm>
                <a:off x="1905000" y="2961866"/>
                <a:ext cx="121920" cy="369570"/>
                <a:chOff x="859701" y="3258184"/>
                <a:chExt cx="121920" cy="369570"/>
              </a:xfrm>
            </p:grpSpPr>
            <p:sp>
              <p:nvSpPr>
                <p:cNvPr id="80" name="object 26">
                  <a:extLst>
                    <a:ext uri="{FF2B5EF4-FFF2-40B4-BE49-F238E27FC236}">
                      <a16:creationId xmlns:a16="http://schemas.microsoft.com/office/drawing/2014/main" id="{D035ECEB-4FFB-E137-9D34-2B0D8B788CD9}"/>
                    </a:ext>
                  </a:extLst>
                </p:cNvPr>
                <p:cNvSpPr/>
                <p:nvPr/>
              </p:nvSpPr>
              <p:spPr>
                <a:xfrm>
                  <a:off x="920457" y="3364102"/>
                  <a:ext cx="0" cy="2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h="250825">
                      <a:moveTo>
                        <a:pt x="0" y="0"/>
                      </a:moveTo>
                      <a:lnTo>
                        <a:pt x="0" y="250444"/>
                      </a:lnTo>
                    </a:path>
                  </a:pathLst>
                </a:custGeom>
                <a:ln w="25400">
                  <a:solidFill>
                    <a:srgbClr val="B3B3B3"/>
                  </a:solidFill>
                </a:ln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  <p:pic>
              <p:nvPicPr>
                <p:cNvPr id="81" name="object 27">
                  <a:extLst>
                    <a:ext uri="{FF2B5EF4-FFF2-40B4-BE49-F238E27FC236}">
                      <a16:creationId xmlns:a16="http://schemas.microsoft.com/office/drawing/2014/main" id="{6F152AA1-82F9-C31C-C299-EE0A8616A117}"/>
                    </a:ext>
                  </a:extLst>
                </p:cNvPr>
                <p:cNvPicPr/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859701" y="3258184"/>
                  <a:ext cx="121500" cy="121538"/>
                </a:xfrm>
                <a:prstGeom prst="rect">
                  <a:avLst/>
                </a:prstGeom>
              </p:spPr>
            </p:pic>
          </p:grpSp>
          <p:sp>
            <p:nvSpPr>
              <p:cNvPr id="86" name="object 28">
                <a:extLst>
                  <a:ext uri="{FF2B5EF4-FFF2-40B4-BE49-F238E27FC236}">
                    <a16:creationId xmlns:a16="http://schemas.microsoft.com/office/drawing/2014/main" id="{B7A29781-2EB7-DCB2-B8B7-0594D4ACD785}"/>
                  </a:ext>
                </a:extLst>
              </p:cNvPr>
              <p:cNvSpPr txBox="1"/>
              <p:nvPr/>
            </p:nvSpPr>
            <p:spPr>
              <a:xfrm>
                <a:off x="1524000" y="2691327"/>
                <a:ext cx="984963" cy="259045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lang="de-DE" sz="1600" b="1" spc="-25" dirty="0">
                    <a:solidFill>
                      <a:srgbClr val="002F62"/>
                    </a:solidFill>
                    <a:latin typeface="Calibri"/>
                    <a:cs typeface="Calibri"/>
                  </a:rPr>
                  <a:t>Datenbank</a:t>
                </a:r>
                <a:endParaRPr sz="1600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2C5EFA43-6360-AAD4-2550-BB02A7567791}"/>
                </a:ext>
              </a:extLst>
            </p:cNvPr>
            <p:cNvGrpSpPr/>
            <p:nvPr/>
          </p:nvGrpSpPr>
          <p:grpSpPr>
            <a:xfrm>
              <a:off x="699731" y="3618026"/>
              <a:ext cx="2087868" cy="1480199"/>
              <a:chOff x="699731" y="3618026"/>
              <a:chExt cx="2087868" cy="1480199"/>
            </a:xfrm>
          </p:grpSpPr>
          <p:sp>
            <p:nvSpPr>
              <p:cNvPr id="20" name="Pfeil: nach rechts 19">
                <a:extLst>
                  <a:ext uri="{FF2B5EF4-FFF2-40B4-BE49-F238E27FC236}">
                    <a16:creationId xmlns:a16="http://schemas.microsoft.com/office/drawing/2014/main" id="{BD175141-2A25-8567-964A-0CA771B51520}"/>
                  </a:ext>
                </a:extLst>
              </p:cNvPr>
              <p:cNvSpPr/>
              <p:nvPr/>
            </p:nvSpPr>
            <p:spPr>
              <a:xfrm rot="16200000">
                <a:off x="1708512" y="3696449"/>
                <a:ext cx="514476" cy="357630"/>
              </a:xfrm>
              <a:prstGeom prst="rightArrow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Rechteck 20">
                <a:extLst>
                  <a:ext uri="{FF2B5EF4-FFF2-40B4-BE49-F238E27FC236}">
                    <a16:creationId xmlns:a16="http://schemas.microsoft.com/office/drawing/2014/main" id="{AFE7C0BF-FA52-67A8-81CF-72F0176DF578}"/>
                  </a:ext>
                </a:extLst>
              </p:cNvPr>
              <p:cNvSpPr/>
              <p:nvPr/>
            </p:nvSpPr>
            <p:spPr>
              <a:xfrm>
                <a:off x="699731" y="3730863"/>
                <a:ext cx="2087868" cy="136736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F8EA1D9C-2ED3-9D7D-F4E8-CAB7BF91393E}"/>
                  </a:ext>
                </a:extLst>
              </p:cNvPr>
              <p:cNvSpPr txBox="1"/>
              <p:nvPr/>
            </p:nvSpPr>
            <p:spPr>
              <a:xfrm>
                <a:off x="725115" y="3797445"/>
                <a:ext cx="203709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0" i="0" dirty="0">
                    <a:effectLst/>
                    <a:latin typeface="gg sans"/>
                  </a:rPr>
                  <a:t>- Verbindung zu Datenbank nicht funktioniert</a:t>
                </a:r>
              </a:p>
              <a:p>
                <a:r>
                  <a:rPr lang="de-DE" sz="1200" b="0" i="0" dirty="0">
                    <a:effectLst/>
                    <a:latin typeface="gg sans"/>
                  </a:rPr>
                  <a:t>- Senden ans Frontend hat nicht funktioniert </a:t>
                </a:r>
              </a:p>
              <a:p>
                <a:r>
                  <a:rPr lang="de-DE" sz="1200" b="0" i="0" dirty="0">
                    <a:effectLst/>
                    <a:latin typeface="gg sans"/>
                  </a:rPr>
                  <a:t>- Web </a:t>
                </a:r>
                <a:r>
                  <a:rPr lang="de-DE" sz="1200" b="0" i="0" dirty="0" err="1">
                    <a:effectLst/>
                    <a:latin typeface="gg sans"/>
                  </a:rPr>
                  <a:t>Scraping</a:t>
                </a:r>
                <a:r>
                  <a:rPr lang="de-DE" sz="1200" b="0" i="0" dirty="0">
                    <a:effectLst/>
                    <a:latin typeface="gg sans"/>
                  </a:rPr>
                  <a:t> noch nicht vollständig funktioniert</a:t>
                </a:r>
                <a:endParaRPr lang="de-DE" sz="1200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9" name="Gruppieren 38">
            <a:extLst>
              <a:ext uri="{FF2B5EF4-FFF2-40B4-BE49-F238E27FC236}">
                <a16:creationId xmlns:a16="http://schemas.microsoft.com/office/drawing/2014/main" id="{1C3042DD-9212-AEB2-BD0D-A6838AF5A9C3}"/>
              </a:ext>
            </a:extLst>
          </p:cNvPr>
          <p:cNvGrpSpPr/>
          <p:nvPr/>
        </p:nvGrpSpPr>
        <p:grpSpPr>
          <a:xfrm>
            <a:off x="2747976" y="3199110"/>
            <a:ext cx="6067918" cy="458056"/>
            <a:chOff x="2747976" y="3199110"/>
            <a:chExt cx="6067918" cy="458056"/>
          </a:xfrm>
        </p:grpSpPr>
        <p:sp>
          <p:nvSpPr>
            <p:cNvPr id="111" name="Rechteck 110">
              <a:extLst>
                <a:ext uri="{FF2B5EF4-FFF2-40B4-BE49-F238E27FC236}">
                  <a16:creationId xmlns:a16="http://schemas.microsoft.com/office/drawing/2014/main" id="{25E29581-92A5-142D-304E-2258A30B36CF}"/>
                </a:ext>
              </a:extLst>
            </p:cNvPr>
            <p:cNvSpPr>
              <a:spLocks/>
            </p:cNvSpPr>
            <p:nvPr/>
          </p:nvSpPr>
          <p:spPr>
            <a:xfrm>
              <a:off x="2747976" y="3313457"/>
              <a:ext cx="5454270" cy="22936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Textfeld 108">
              <a:extLst>
                <a:ext uri="{FF2B5EF4-FFF2-40B4-BE49-F238E27FC236}">
                  <a16:creationId xmlns:a16="http://schemas.microsoft.com/office/drawing/2014/main" id="{EAA56153-4BBA-BDD0-80AB-D15937854B21}"/>
                </a:ext>
              </a:extLst>
            </p:cNvPr>
            <p:cNvSpPr txBox="1">
              <a:spLocks/>
            </p:cNvSpPr>
            <p:nvPr/>
          </p:nvSpPr>
          <p:spPr>
            <a:xfrm>
              <a:off x="5280564" y="3276600"/>
              <a:ext cx="809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Seitdem</a:t>
              </a:r>
            </a:p>
          </p:txBody>
        </p:sp>
        <p:sp>
          <p:nvSpPr>
            <p:cNvPr id="77" name="Pfeil: nach rechts 76">
              <a:extLst>
                <a:ext uri="{FF2B5EF4-FFF2-40B4-BE49-F238E27FC236}">
                  <a16:creationId xmlns:a16="http://schemas.microsoft.com/office/drawing/2014/main" id="{2E05E99B-8062-6A3C-A5B7-8C9E74F8DDF0}"/>
                </a:ext>
              </a:extLst>
            </p:cNvPr>
            <p:cNvSpPr>
              <a:spLocks/>
            </p:cNvSpPr>
            <p:nvPr/>
          </p:nvSpPr>
          <p:spPr>
            <a:xfrm>
              <a:off x="8199527" y="3199110"/>
              <a:ext cx="616367" cy="458056"/>
            </a:xfrm>
            <a:prstGeom prst="rightArrow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C32C579E-3A77-0779-A5FD-23AD18A3248F}"/>
              </a:ext>
            </a:extLst>
          </p:cNvPr>
          <p:cNvGrpSpPr/>
          <p:nvPr/>
        </p:nvGrpSpPr>
        <p:grpSpPr>
          <a:xfrm>
            <a:off x="7772400" y="947417"/>
            <a:ext cx="926479" cy="2393329"/>
            <a:chOff x="7772400" y="947417"/>
            <a:chExt cx="926479" cy="2393329"/>
          </a:xfrm>
        </p:grpSpPr>
        <p:grpSp>
          <p:nvGrpSpPr>
            <p:cNvPr id="38" name="Gruppieren 37">
              <a:extLst>
                <a:ext uri="{FF2B5EF4-FFF2-40B4-BE49-F238E27FC236}">
                  <a16:creationId xmlns:a16="http://schemas.microsoft.com/office/drawing/2014/main" id="{DBAA6225-B87C-F081-FAAE-249B7B11D60F}"/>
                </a:ext>
              </a:extLst>
            </p:cNvPr>
            <p:cNvGrpSpPr/>
            <p:nvPr/>
          </p:nvGrpSpPr>
          <p:grpSpPr>
            <a:xfrm>
              <a:off x="7772400" y="1981200"/>
              <a:ext cx="926479" cy="1359546"/>
              <a:chOff x="7772400" y="1981200"/>
              <a:chExt cx="926479" cy="1359546"/>
            </a:xfrm>
          </p:grpSpPr>
          <p:pic>
            <p:nvPicPr>
              <p:cNvPr id="66" name="object 49">
                <a:extLst>
                  <a:ext uri="{FF2B5EF4-FFF2-40B4-BE49-F238E27FC236}">
                    <a16:creationId xmlns:a16="http://schemas.microsoft.com/office/drawing/2014/main" id="{2C79AAE6-7412-1268-064C-740FA46F7C2D}"/>
                  </a:ext>
                </a:extLst>
              </p:cNvPr>
              <p:cNvPicPr/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7848600" y="1981200"/>
                <a:ext cx="680355" cy="646330"/>
              </a:xfrm>
              <a:prstGeom prst="rect">
                <a:avLst/>
              </a:prstGeom>
            </p:spPr>
          </p:pic>
          <p:sp>
            <p:nvSpPr>
              <p:cNvPr id="102" name="object 28">
                <a:extLst>
                  <a:ext uri="{FF2B5EF4-FFF2-40B4-BE49-F238E27FC236}">
                    <a16:creationId xmlns:a16="http://schemas.microsoft.com/office/drawing/2014/main" id="{B08DBFBD-FB83-C92E-79F6-A2F492C798EC}"/>
                  </a:ext>
                </a:extLst>
              </p:cNvPr>
              <p:cNvSpPr txBox="1"/>
              <p:nvPr/>
            </p:nvSpPr>
            <p:spPr>
              <a:xfrm>
                <a:off x="7772400" y="2651199"/>
                <a:ext cx="926479" cy="320601"/>
              </a:xfrm>
              <a:prstGeom prst="rect">
                <a:avLst/>
              </a:prstGeom>
            </p:spPr>
            <p:txBody>
              <a:bodyPr vert="horz" wrap="square" lIns="0" tIns="12700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0"/>
                  </a:spcBef>
                </a:pPr>
                <a:r>
                  <a:rPr lang="de-DE" sz="2000" b="1" spc="-25" dirty="0" err="1">
                    <a:solidFill>
                      <a:srgbClr val="002F62"/>
                    </a:solidFill>
                    <a:latin typeface="Calibri"/>
                    <a:cs typeface="Calibri"/>
                  </a:rPr>
                  <a:t>WebApp</a:t>
                </a:r>
                <a:endParaRPr sz="2000" dirty="0">
                  <a:latin typeface="Calibri"/>
                  <a:cs typeface="Calibri"/>
                </a:endParaRPr>
              </a:p>
            </p:txBody>
          </p:sp>
          <p:grpSp>
            <p:nvGrpSpPr>
              <p:cNvPr id="23" name="object 25">
                <a:extLst>
                  <a:ext uri="{FF2B5EF4-FFF2-40B4-BE49-F238E27FC236}">
                    <a16:creationId xmlns:a16="http://schemas.microsoft.com/office/drawing/2014/main" id="{2CF54C23-63F8-BD3D-4B34-AADD65E2E59C}"/>
                  </a:ext>
                </a:extLst>
              </p:cNvPr>
              <p:cNvGrpSpPr/>
              <p:nvPr/>
            </p:nvGrpSpPr>
            <p:grpSpPr>
              <a:xfrm>
                <a:off x="8183880" y="2971176"/>
                <a:ext cx="121920" cy="369570"/>
                <a:chOff x="859701" y="3258184"/>
                <a:chExt cx="121920" cy="369570"/>
              </a:xfrm>
            </p:grpSpPr>
            <p:sp>
              <p:nvSpPr>
                <p:cNvPr id="24" name="object 26">
                  <a:extLst>
                    <a:ext uri="{FF2B5EF4-FFF2-40B4-BE49-F238E27FC236}">
                      <a16:creationId xmlns:a16="http://schemas.microsoft.com/office/drawing/2014/main" id="{6458F3AD-05E6-C1D8-1861-0D2B5F220884}"/>
                    </a:ext>
                  </a:extLst>
                </p:cNvPr>
                <p:cNvSpPr/>
                <p:nvPr/>
              </p:nvSpPr>
              <p:spPr>
                <a:xfrm>
                  <a:off x="920457" y="3364102"/>
                  <a:ext cx="0" cy="25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h="250825">
                      <a:moveTo>
                        <a:pt x="0" y="0"/>
                      </a:moveTo>
                      <a:lnTo>
                        <a:pt x="0" y="250444"/>
                      </a:lnTo>
                    </a:path>
                  </a:pathLst>
                </a:custGeom>
                <a:ln w="25400">
                  <a:solidFill>
                    <a:srgbClr val="B3B3B3"/>
                  </a:solidFill>
                </a:ln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  <p:pic>
              <p:nvPicPr>
                <p:cNvPr id="29" name="object 27">
                  <a:extLst>
                    <a:ext uri="{FF2B5EF4-FFF2-40B4-BE49-F238E27FC236}">
                      <a16:creationId xmlns:a16="http://schemas.microsoft.com/office/drawing/2014/main" id="{55BDC962-A52E-7A72-9E9E-00E50DFD0E36}"/>
                    </a:ext>
                  </a:extLst>
                </p:cNvPr>
                <p:cNvPicPr/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859701" y="3258184"/>
                  <a:ext cx="121500" cy="121538"/>
                </a:xfrm>
                <a:prstGeom prst="rect">
                  <a:avLst/>
                </a:prstGeom>
              </p:spPr>
            </p:pic>
          </p:grpSp>
        </p:grpSp>
        <p:pic>
          <p:nvPicPr>
            <p:cNvPr id="45" name="Grafik 44" descr="Ein Bild, das Sport, Kleidung, Person, Ellenbogen enthält.&#10;&#10;KI-generierte Inhalte können fehlerhaft sein.">
              <a:extLst>
                <a:ext uri="{FF2B5EF4-FFF2-40B4-BE49-F238E27FC236}">
                  <a16:creationId xmlns:a16="http://schemas.microsoft.com/office/drawing/2014/main" id="{61231FCB-0894-F513-E65E-49715E2AA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43" r="26542" b="5040"/>
            <a:stretch/>
          </p:blipFill>
          <p:spPr>
            <a:xfrm>
              <a:off x="7848600" y="947417"/>
              <a:ext cx="711830" cy="927387"/>
            </a:xfrm>
            <a:prstGeom prst="rect">
              <a:avLst/>
            </a:prstGeom>
          </p:spPr>
        </p:pic>
      </p:grpSp>
      <p:sp>
        <p:nvSpPr>
          <p:cNvPr id="47" name="Textfeld 46">
            <a:extLst>
              <a:ext uri="{FF2B5EF4-FFF2-40B4-BE49-F238E27FC236}">
                <a16:creationId xmlns:a16="http://schemas.microsoft.com/office/drawing/2014/main" id="{2E434963-4FDC-5489-2CF4-41AB00D7EE71}"/>
              </a:ext>
            </a:extLst>
          </p:cNvPr>
          <p:cNvSpPr txBox="1"/>
          <p:nvPr/>
        </p:nvSpPr>
        <p:spPr>
          <a:xfrm>
            <a:off x="8499243" y="1653735"/>
            <a:ext cx="3895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(4)</a:t>
            </a:r>
          </a:p>
        </p:txBody>
      </p:sp>
    </p:spTree>
    <p:extLst>
      <p:ext uri="{BB962C8B-B14F-4D97-AF65-F5344CB8AC3E}">
        <p14:creationId xmlns:p14="http://schemas.microsoft.com/office/powerpoint/2010/main" val="378892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25B93-A012-0951-B67F-F5C0CCB39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42266F4-09E5-75C6-C4F0-B8D0B9775A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9473" y="344551"/>
            <a:ext cx="85250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41450">
              <a:lnSpc>
                <a:spcPct val="100000"/>
              </a:lnSpc>
              <a:spcBef>
                <a:spcPts val="100"/>
              </a:spcBef>
            </a:pPr>
            <a:r>
              <a:rPr lang="de-DE" b="1" dirty="0"/>
              <a:t>Ausblick und </a:t>
            </a:r>
            <a:r>
              <a:rPr lang="de-DE" b="1" dirty="0" err="1"/>
              <a:t>Learnings</a:t>
            </a:r>
            <a:endParaRPr b="1" spc="-10" dirty="0">
              <a:latin typeface="Arial"/>
              <a:cs typeface="Arial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92DB8230-9B59-B475-3846-D960CAA027AD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6E80DEEE-7475-D61E-0F75-279D4C5CE0B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  <p:pic>
        <p:nvPicPr>
          <p:cNvPr id="15" name="Grafik 14" descr="Ein Bild, das Logo, Grafiken, Clipart, Kreis enthält.">
            <a:extLst>
              <a:ext uri="{FF2B5EF4-FFF2-40B4-BE49-F238E27FC236}">
                <a16:creationId xmlns:a16="http://schemas.microsoft.com/office/drawing/2014/main" id="{400C21A5-D3B0-3B8F-72A3-1A4BFACB65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576" y="133547"/>
            <a:ext cx="711830" cy="71183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8704C693-568F-38FD-46C9-21219BDD656A}"/>
              </a:ext>
            </a:extLst>
          </p:cNvPr>
          <p:cNvGrpSpPr/>
          <p:nvPr/>
        </p:nvGrpSpPr>
        <p:grpSpPr>
          <a:xfrm>
            <a:off x="609600" y="1015901"/>
            <a:ext cx="4673284" cy="1748336"/>
            <a:chOff x="609600" y="1015901"/>
            <a:chExt cx="4673284" cy="1748336"/>
          </a:xfrm>
        </p:grpSpPr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0CFB8F08-8404-5029-9AB0-44C99A323944}"/>
                </a:ext>
              </a:extLst>
            </p:cNvPr>
            <p:cNvSpPr txBox="1"/>
            <p:nvPr/>
          </p:nvSpPr>
          <p:spPr>
            <a:xfrm>
              <a:off x="609600" y="1061207"/>
              <a:ext cx="4673284" cy="17030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de-DE" b="1" dirty="0"/>
                <a:t>Zukunft</a:t>
              </a:r>
              <a:endParaRPr lang="de-DE" dirty="0"/>
            </a:p>
            <a:p>
              <a:pPr>
                <a:lnSpc>
                  <a:spcPct val="150000"/>
                </a:lnSpc>
              </a:pPr>
              <a:r>
                <a:rPr lang="de-DE" dirty="0"/>
                <a:t>• Zeit- und Typfilter </a:t>
              </a:r>
            </a:p>
            <a:p>
              <a:pPr>
                <a:lnSpc>
                  <a:spcPct val="150000"/>
                </a:lnSpc>
              </a:pPr>
              <a:r>
                <a:rPr lang="de-DE" dirty="0"/>
                <a:t>• Mobile App-Anbindung </a:t>
              </a:r>
            </a:p>
            <a:p>
              <a:pPr>
                <a:lnSpc>
                  <a:spcPct val="150000"/>
                </a:lnSpc>
              </a:pPr>
              <a:r>
                <a:rPr lang="de-DE" dirty="0"/>
                <a:t>• Anbindung an Einsatzleitsysteme denkbar</a:t>
              </a:r>
            </a:p>
          </p:txBody>
        </p:sp>
        <p:pic>
          <p:nvPicPr>
            <p:cNvPr id="6" name="Grafik 5" descr="Ein Bild, das Clipart, Grafiken, Schablone, Design enthält.">
              <a:extLst>
                <a:ext uri="{FF2B5EF4-FFF2-40B4-BE49-F238E27FC236}">
                  <a16:creationId xmlns:a16="http://schemas.microsoft.com/office/drawing/2014/main" id="{5A36E290-40A5-0402-238B-A263878EB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500" t="31322" r="66533" b="32686"/>
            <a:stretch/>
          </p:blipFill>
          <p:spPr>
            <a:xfrm>
              <a:off x="1600200" y="1015901"/>
              <a:ext cx="682693" cy="512418"/>
            </a:xfrm>
            <a:prstGeom prst="rect">
              <a:avLst/>
            </a:prstGeom>
          </p:spPr>
        </p:pic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24E5D1E-A769-2D89-61F6-E68FAA178132}"/>
              </a:ext>
            </a:extLst>
          </p:cNvPr>
          <p:cNvGrpSpPr/>
          <p:nvPr/>
        </p:nvGrpSpPr>
        <p:grpSpPr>
          <a:xfrm>
            <a:off x="499553" y="4627162"/>
            <a:ext cx="8144891" cy="1615827"/>
            <a:chOff x="499553" y="4627162"/>
            <a:chExt cx="8144891" cy="1615827"/>
          </a:xfrm>
        </p:grpSpPr>
        <p:pic>
          <p:nvPicPr>
            <p:cNvPr id="4" name="Grafik 3" descr="Ein Bild, das Clipart, Grafiken, Schablone, Design enthält.">
              <a:extLst>
                <a:ext uri="{FF2B5EF4-FFF2-40B4-BE49-F238E27FC236}">
                  <a16:creationId xmlns:a16="http://schemas.microsoft.com/office/drawing/2014/main" id="{E850ED2C-B8B1-DB83-E463-272EC1960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62984" t="26993" b="28018"/>
            <a:stretch/>
          </p:blipFill>
          <p:spPr>
            <a:xfrm>
              <a:off x="1244027" y="4666712"/>
              <a:ext cx="607439" cy="492188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243C7228-D331-21AA-067A-45BF336D38D8}"/>
                </a:ext>
              </a:extLst>
            </p:cNvPr>
            <p:cNvSpPr txBox="1"/>
            <p:nvPr/>
          </p:nvSpPr>
          <p:spPr>
            <a:xfrm>
              <a:off x="499553" y="4627162"/>
              <a:ext cx="8144891" cy="1615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de-DE" b="1" dirty="0"/>
                <a:t>Fazit</a:t>
              </a:r>
              <a:endParaRPr lang="de-DE" dirty="0"/>
            </a:p>
            <a:p>
              <a:pPr>
                <a:lnSpc>
                  <a:spcPct val="150000"/>
                </a:lnSpc>
              </a:pPr>
              <a:r>
                <a:rPr lang="de-DE" i="1" dirty="0"/>
                <a:t>Echtzeit-Unfalldaten können Leben retten – Unfallnetz ist ein wichtiger Schritt für eine smartere Mobilität in Hamburg. </a:t>
              </a:r>
            </a:p>
            <a:p>
              <a:pPr algn="l"/>
              <a:endParaRPr lang="de-DE" dirty="0"/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683922BB-0006-F99E-8D05-21344099E538}"/>
              </a:ext>
            </a:extLst>
          </p:cNvPr>
          <p:cNvGrpSpPr/>
          <p:nvPr/>
        </p:nvGrpSpPr>
        <p:grpSpPr>
          <a:xfrm>
            <a:off x="3810000" y="3124200"/>
            <a:ext cx="5410200" cy="1703030"/>
            <a:chOff x="3810000" y="3124200"/>
            <a:chExt cx="5410200" cy="1703030"/>
          </a:xfrm>
        </p:grpSpPr>
        <p:pic>
          <p:nvPicPr>
            <p:cNvPr id="5" name="Grafik 4" descr="Ein Bild, das Clipart, Grafiken, Schablone, Design enthält.">
              <a:extLst>
                <a:ext uri="{FF2B5EF4-FFF2-40B4-BE49-F238E27FC236}">
                  <a16:creationId xmlns:a16="http://schemas.microsoft.com/office/drawing/2014/main" id="{417624F7-42BC-64F1-F66F-00D4F4B968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36503" t="26570" r="35479" b="28442"/>
            <a:stretch/>
          </p:blipFill>
          <p:spPr>
            <a:xfrm>
              <a:off x="3810000" y="3124200"/>
              <a:ext cx="449070" cy="480720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9D8AE4C3-0052-FF6A-1A38-406CB3C5FF53}"/>
                </a:ext>
              </a:extLst>
            </p:cNvPr>
            <p:cNvSpPr txBox="1"/>
            <p:nvPr/>
          </p:nvSpPr>
          <p:spPr>
            <a:xfrm>
              <a:off x="4267200" y="3124200"/>
              <a:ext cx="4953000" cy="17030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de-DE" b="1" dirty="0" err="1"/>
                <a:t>Learnings</a:t>
              </a:r>
              <a:endParaRPr lang="de-DE" b="1" dirty="0"/>
            </a:p>
            <a:p>
              <a:pPr algn="l">
                <a:lnSpc>
                  <a:spcPct val="150000"/>
                </a:lnSpc>
              </a:pPr>
              <a:r>
                <a:rPr lang="de-DE" dirty="0"/>
                <a:t>• Umgang mit Open Data &amp; Geo-Daten </a:t>
              </a:r>
            </a:p>
            <a:p>
              <a:pPr algn="l">
                <a:lnSpc>
                  <a:spcPct val="150000"/>
                </a:lnSpc>
              </a:pPr>
              <a:r>
                <a:rPr lang="de-DE" dirty="0"/>
                <a:t>• Schnell Prototypen unter Zeitdruck</a:t>
              </a:r>
            </a:p>
            <a:p>
              <a:pPr algn="l">
                <a:lnSpc>
                  <a:spcPct val="150000"/>
                </a:lnSpc>
              </a:pPr>
              <a:r>
                <a:rPr lang="de-DE" dirty="0"/>
                <a:t>• Adaptivität : Gescheitert am Straßenmodus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300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30973" y="2971800"/>
            <a:ext cx="8282053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de-DE" sz="3600" b="1" dirty="0">
                <a:solidFill>
                  <a:srgbClr val="002F62"/>
                </a:solidFill>
                <a:latin typeface="Arial"/>
                <a:cs typeface="Arial"/>
              </a:rPr>
              <a:t>Vielen Dank für eure Aufmerksamkeit!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pic>
        <p:nvPicPr>
          <p:cNvPr id="5" name="Grafik 4" descr="Ein Bild, das Logo, Grafiken, Clipart, Kreis enthält.">
            <a:extLst>
              <a:ext uri="{FF2B5EF4-FFF2-40B4-BE49-F238E27FC236}">
                <a16:creationId xmlns:a16="http://schemas.microsoft.com/office/drawing/2014/main" id="{565EB21C-C768-2F21-6E70-BBCE96EECD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576" y="133547"/>
            <a:ext cx="711830" cy="7118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37488" y="1157985"/>
            <a:ext cx="8249311" cy="17517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de-DE" sz="1800" b="1" dirty="0">
                <a:solidFill>
                  <a:srgbClr val="002F62"/>
                </a:solidFill>
                <a:latin typeface="Arial"/>
                <a:cs typeface="Arial"/>
              </a:rPr>
              <a:t>Bildquellen:</a:t>
            </a:r>
            <a:endParaRPr sz="1800" dirty="0">
              <a:latin typeface="Arial"/>
              <a:cs typeface="Arial"/>
            </a:endParaRPr>
          </a:p>
          <a:p>
            <a:pPr marL="299085" indent="-286385">
              <a:lnSpc>
                <a:spcPct val="100000"/>
              </a:lnSpc>
              <a:buChar char="-"/>
              <a:tabLst>
                <a:tab pos="299085" algn="l"/>
              </a:tabLst>
            </a:pPr>
            <a:r>
              <a:rPr lang="de-DE" sz="1100" dirty="0">
                <a:solidFill>
                  <a:srgbClr val="002F62"/>
                </a:solidFill>
                <a:latin typeface="Calibri"/>
                <a:cs typeface="Calibri"/>
              </a:rPr>
              <a:t>(1): </a:t>
            </a:r>
            <a:r>
              <a:rPr lang="de-DE" sz="1100" dirty="0">
                <a:hlinkClick r:id="rId2"/>
              </a:rPr>
              <a:t>Unfall auf der Wandsbeker Marktstraße: Drei verletzte</a:t>
            </a:r>
            <a:endParaRPr lang="de-DE" sz="1100" dirty="0"/>
          </a:p>
          <a:p>
            <a:pPr marL="299085" indent="-286385">
              <a:lnSpc>
                <a:spcPct val="100000"/>
              </a:lnSpc>
              <a:buChar char="-"/>
              <a:tabLst>
                <a:tab pos="299085" algn="l"/>
              </a:tabLst>
            </a:pPr>
            <a:r>
              <a:rPr lang="de-DE" sz="1100" dirty="0">
                <a:latin typeface="Calibri"/>
                <a:cs typeface="Calibri"/>
              </a:rPr>
              <a:t>(2): </a:t>
            </a:r>
            <a:r>
              <a:rPr lang="en-US" sz="1100" dirty="0">
                <a:hlinkClick r:id="rId3"/>
              </a:rPr>
              <a:t>Cars and Bicycles on a Paved Road. Editorial Image - Image of condition, attention: 93339290</a:t>
            </a:r>
            <a:endParaRPr lang="en-US" sz="1100" dirty="0"/>
          </a:p>
          <a:p>
            <a:pPr marL="299085" indent="-286385">
              <a:lnSpc>
                <a:spcPct val="100000"/>
              </a:lnSpc>
              <a:buChar char="-"/>
              <a:tabLst>
                <a:tab pos="299085" algn="l"/>
              </a:tabLst>
            </a:pPr>
            <a:r>
              <a:rPr lang="en-US" sz="1100" dirty="0"/>
              <a:t>(3): </a:t>
            </a:r>
            <a:r>
              <a:rPr lang="en-US" sz="1100" dirty="0">
                <a:hlinkClick r:id="rId4"/>
              </a:rPr>
              <a:t>Excited Happy GIF - Excited Happy Vacation - Discover &amp; Share GIFs</a:t>
            </a:r>
            <a:endParaRPr lang="en-US" sz="1100" dirty="0"/>
          </a:p>
          <a:p>
            <a:pPr marL="299085" indent="-286385">
              <a:lnSpc>
                <a:spcPct val="100000"/>
              </a:lnSpc>
              <a:buChar char="-"/>
              <a:tabLst>
                <a:tab pos="299085" algn="l"/>
              </a:tabLst>
            </a:pPr>
            <a:r>
              <a:rPr lang="en-US" sz="1100" dirty="0"/>
              <a:t>(4): </a:t>
            </a:r>
            <a:r>
              <a:rPr lang="de-DE" sz="1100" dirty="0">
                <a:hlinkClick r:id="rId5"/>
              </a:rPr>
              <a:t>https://ar.inspiredpencil.com/pictures-2023/funn-dancing-gifs</a:t>
            </a:r>
            <a:endParaRPr lang="de-DE" sz="1100" dirty="0"/>
          </a:p>
          <a:p>
            <a:pPr marL="299085" indent="-286385">
              <a:lnSpc>
                <a:spcPct val="100000"/>
              </a:lnSpc>
              <a:buChar char="-"/>
              <a:tabLst>
                <a:tab pos="299085" algn="l"/>
              </a:tabLst>
            </a:pPr>
            <a:endParaRPr lang="en-US" sz="1100" dirty="0"/>
          </a:p>
          <a:p>
            <a:pPr marL="299085" indent="-286385">
              <a:lnSpc>
                <a:spcPct val="100000"/>
              </a:lnSpc>
              <a:buChar char="-"/>
              <a:tabLst>
                <a:tab pos="299085" algn="l"/>
              </a:tabLst>
            </a:pPr>
            <a:endParaRPr lang="en-US" sz="1100" dirty="0"/>
          </a:p>
          <a:p>
            <a:pPr marL="12700">
              <a:tabLst>
                <a:tab pos="299085" algn="l"/>
              </a:tabLst>
            </a:pPr>
            <a:r>
              <a:rPr lang="de-DE" b="1" dirty="0">
                <a:solidFill>
                  <a:srgbClr val="002F62"/>
                </a:solidFill>
                <a:latin typeface="Arial"/>
                <a:cs typeface="Arial"/>
              </a:rPr>
              <a:t>Datenquellen:</a:t>
            </a:r>
            <a:endParaRPr lang="en-US" sz="1100" dirty="0">
              <a:latin typeface="Calibri"/>
              <a:cs typeface="Calibri"/>
            </a:endParaRPr>
          </a:p>
          <a:p>
            <a:pPr marL="299085" indent="-286385">
              <a:lnSpc>
                <a:spcPct val="100000"/>
              </a:lnSpc>
              <a:buChar char="-"/>
              <a:tabLst>
                <a:tab pos="299085" algn="l"/>
              </a:tabLst>
            </a:pPr>
            <a:r>
              <a:rPr lang="de-DE" sz="1100" b="0" i="0" dirty="0">
                <a:effectLst/>
                <a:latin typeface="inherit"/>
                <a:hlinkClick r:id="rId6" tooltip="https://api.hamburg.de/datasets/v1/verkehrsinformation/collections/hauptmeldungen/items?status=UNFALL&amp;limit=3000&amp;f=json"/>
              </a:rPr>
              <a:t>https://api.hamburg.de/datasets/v1/verkehrsinformation/collections/hauptmeldungen</a:t>
            </a:r>
            <a:endParaRPr sz="110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0" dirty="0"/>
              <a:t>HACKATHON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5"/>
              </a:spcBef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pic>
        <p:nvPicPr>
          <p:cNvPr id="5" name="Grafik 4" descr="Ein Bild, das Logo, Grafiken, Clipart, Kreis enthält.">
            <a:extLst>
              <a:ext uri="{FF2B5EF4-FFF2-40B4-BE49-F238E27FC236}">
                <a16:creationId xmlns:a16="http://schemas.microsoft.com/office/drawing/2014/main" id="{2B33D563-0AC2-C580-E6EB-18D42683320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576" y="133547"/>
            <a:ext cx="711830" cy="7118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1210</Words>
  <Application>Microsoft Office PowerPoint</Application>
  <PresentationFormat>Bildschirmpräsentation (4:3)</PresentationFormat>
  <Paragraphs>193</Paragraphs>
  <Slides>9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gg sans</vt:lpstr>
      <vt:lpstr>inherit</vt:lpstr>
      <vt:lpstr>Wingdings</vt:lpstr>
      <vt:lpstr>Office Theme</vt:lpstr>
      <vt:lpstr>PowerPoint-Präsentation</vt:lpstr>
      <vt:lpstr>Was ist unsere Motivation?</vt:lpstr>
      <vt:lpstr>LIVE-DEMO!</vt:lpstr>
      <vt:lpstr>Datenquellen</vt:lpstr>
      <vt:lpstr>Technische Umsetzung</vt:lpstr>
      <vt:lpstr>PowerPoint-Präsentation</vt:lpstr>
      <vt:lpstr>Ausblick und Learnings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Katharina Kühl</dc:creator>
  <cp:lastModifiedBy>Jai Kamboj</cp:lastModifiedBy>
  <cp:revision>7</cp:revision>
  <dcterms:created xsi:type="dcterms:W3CDTF">2025-06-22T13:31:55Z</dcterms:created>
  <dcterms:modified xsi:type="dcterms:W3CDTF">2025-06-26T14:51:09Z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2025-04-25T00:00:00Z</vt:filetime>
  </property>
  <property fmtid="{D5CDD505-2E9C-101B-9397-08002B2CF9AE}" pid="3" name="Creator">
    <vt:lpwstr>Microsoft® PowerPoint® für Microsoft 365</vt:lpwstr>
  </property>
  <property fmtid="{D5CDD505-2E9C-101B-9397-08002B2CF9AE}" pid="4" name="LastSaved">
    <vt:filetime>2025-06-22T00:00:00Z</vt:filetime>
  </property>
  <property fmtid="{D5CDD505-2E9C-101B-9397-08002B2CF9AE}" pid="5" name="Producer">
    <vt:lpwstr>Microsoft® PowerPoint® für Microsoft 365</vt:lpwstr>
  </property>
</Properties>
</file>